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58" r:id="rId2"/>
    <p:sldMasterId id="2147483659" r:id="rId3"/>
    <p:sldMasterId id="2147483660" r:id="rId4"/>
    <p:sldMasterId id="2147483661" r:id="rId5"/>
    <p:sldMasterId id="2147483662" r:id="rId6"/>
    <p:sldMasterId id="2147483666" r:id="rId7"/>
    <p:sldMasterId id="2147483667" r:id="rId8"/>
  </p:sldMasterIdLst>
  <p:notesMasterIdLst>
    <p:notesMasterId r:id="rId63"/>
  </p:notesMasterIdLst>
  <p:handoutMasterIdLst>
    <p:handoutMasterId r:id="rId64"/>
  </p:handoutMasterIdLst>
  <p:sldIdLst>
    <p:sldId id="280" r:id="rId9"/>
    <p:sldId id="330" r:id="rId10"/>
    <p:sldId id="331" r:id="rId11"/>
    <p:sldId id="353" r:id="rId12"/>
    <p:sldId id="356" r:id="rId13"/>
    <p:sldId id="355" r:id="rId14"/>
    <p:sldId id="351" r:id="rId15"/>
    <p:sldId id="281" r:id="rId16"/>
    <p:sldId id="333" r:id="rId17"/>
    <p:sldId id="334" r:id="rId18"/>
    <p:sldId id="312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3" r:id="rId28"/>
    <p:sldId id="344" r:id="rId29"/>
    <p:sldId id="345" r:id="rId30"/>
    <p:sldId id="346" r:id="rId31"/>
    <p:sldId id="347" r:id="rId32"/>
    <p:sldId id="348" r:id="rId33"/>
    <p:sldId id="350" r:id="rId34"/>
    <p:sldId id="325" r:id="rId35"/>
    <p:sldId id="326" r:id="rId36"/>
    <p:sldId id="349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310" r:id="rId52"/>
    <p:sldId id="315" r:id="rId53"/>
    <p:sldId id="314" r:id="rId54"/>
    <p:sldId id="316" r:id="rId55"/>
    <p:sldId id="317" r:id="rId56"/>
    <p:sldId id="318" r:id="rId57"/>
    <p:sldId id="319" r:id="rId58"/>
    <p:sldId id="320" r:id="rId59"/>
    <p:sldId id="321" r:id="rId60"/>
    <p:sldId id="357" r:id="rId61"/>
    <p:sldId id="308" r:id="rId62"/>
  </p:sldIdLst>
  <p:sldSz cx="9144000" cy="6858000" type="screen4x3"/>
  <p:notesSz cx="9939338" cy="68072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anose="0204050205050503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anose="0204050205050503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anose="0204050205050503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anose="0204050205050503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anose="0204050205050503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alatino Linotype" panose="0204050205050503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alatino Linotype" panose="0204050205050503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alatino Linotype" panose="0204050205050503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alatino Linotype" panose="0204050205050503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  <p15:guide id="3" orient="horz" pos="2144">
          <p15:clr>
            <a:srgbClr val="A4A3A4"/>
          </p15:clr>
        </p15:guide>
        <p15:guide id="4" pos="313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E25E649-3F16-4E02-A733-19D2CDBF48F0}" styleName="中等深淺樣式 3 - 輔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34" autoAdjust="0"/>
    <p:restoredTop sz="94424" autoAdjust="0"/>
  </p:normalViewPr>
  <p:slideViewPr>
    <p:cSldViewPr>
      <p:cViewPr varScale="1">
        <p:scale>
          <a:sx n="73" d="100"/>
          <a:sy n="73" d="100"/>
        </p:scale>
        <p:origin x="142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3012" y="-84"/>
      </p:cViewPr>
      <p:guideLst>
        <p:guide orient="horz" pos="3126"/>
        <p:guide pos="2141"/>
        <p:guide orient="horz" pos="2144"/>
        <p:guide pos="313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66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3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slide" Target="slides/slide48.xml"/><Relationship Id="rId64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67" Type="http://schemas.openxmlformats.org/officeDocument/2006/relationships/theme" Target="theme/theme1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8130" cy="340742"/>
          </a:xfrm>
          <a:prstGeom prst="rect">
            <a:avLst/>
          </a:prstGeom>
        </p:spPr>
        <p:txBody>
          <a:bodyPr vert="horz" lIns="91550" tIns="45774" rIns="91550" bIns="45774" rtlCol="0"/>
          <a:lstStyle>
            <a:lvl1pPr algn="l"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8890" y="0"/>
            <a:ext cx="4308130" cy="340742"/>
          </a:xfrm>
          <a:prstGeom prst="rect">
            <a:avLst/>
          </a:prstGeom>
        </p:spPr>
        <p:txBody>
          <a:bodyPr vert="horz" lIns="91550" tIns="45774" rIns="91550" bIns="45774" rtlCol="0"/>
          <a:lstStyle>
            <a:lvl1pPr algn="r"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6520AA87-A718-4C08-9255-70D8894BBB8F}" type="datetimeFigureOut">
              <a:rPr lang="zh-TW" altLang="en-US"/>
              <a:pPr>
                <a:defRPr/>
              </a:pPr>
              <a:t>2018/10/23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2" y="6465371"/>
            <a:ext cx="4308130" cy="340741"/>
          </a:xfrm>
          <a:prstGeom prst="rect">
            <a:avLst/>
          </a:prstGeom>
        </p:spPr>
        <p:txBody>
          <a:bodyPr vert="horz" lIns="91550" tIns="45774" rIns="91550" bIns="45774" rtlCol="0" anchor="b"/>
          <a:lstStyle>
            <a:lvl1pPr algn="l"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8890" y="6465371"/>
            <a:ext cx="4308130" cy="340741"/>
          </a:xfrm>
          <a:prstGeom prst="rect">
            <a:avLst/>
          </a:prstGeom>
        </p:spPr>
        <p:txBody>
          <a:bodyPr vert="horz" wrap="square" lIns="91550" tIns="45774" rIns="91550" bIns="4577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B84AEEE-3FE9-4E9F-ACB8-78F34884210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61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8130" cy="341830"/>
          </a:xfrm>
          <a:prstGeom prst="rect">
            <a:avLst/>
          </a:prstGeom>
        </p:spPr>
        <p:txBody>
          <a:bodyPr vert="horz" lIns="91550" tIns="45774" rIns="91550" bIns="45774" rtlCol="0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8890" y="1"/>
            <a:ext cx="4308130" cy="341830"/>
          </a:xfrm>
          <a:prstGeom prst="rect">
            <a:avLst/>
          </a:prstGeom>
        </p:spPr>
        <p:txBody>
          <a:bodyPr vert="horz" lIns="91550" tIns="45774" rIns="91550" bIns="45774" rtlCol="0"/>
          <a:lstStyle>
            <a:lvl1pPr algn="r">
              <a:defRPr sz="1200"/>
            </a:lvl1pPr>
          </a:lstStyle>
          <a:p>
            <a:pPr>
              <a:defRPr/>
            </a:pPr>
            <a:fld id="{CBC52531-07E6-4A6A-AF7D-251665105C72}" type="datetimeFigureOut">
              <a:rPr lang="zh-TW" altLang="en-US"/>
              <a:pPr>
                <a:defRPr/>
              </a:pPr>
              <a:t>2018/10/23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50900"/>
            <a:ext cx="30622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4" rIns="91550" bIns="45774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3472" y="3276775"/>
            <a:ext cx="7952399" cy="2679117"/>
          </a:xfrm>
          <a:prstGeom prst="rect">
            <a:avLst/>
          </a:prstGeom>
        </p:spPr>
        <p:txBody>
          <a:bodyPr vert="horz" lIns="91550" tIns="45774" rIns="91550" bIns="45774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2" y="6465371"/>
            <a:ext cx="4308130" cy="341830"/>
          </a:xfrm>
          <a:prstGeom prst="rect">
            <a:avLst/>
          </a:prstGeom>
        </p:spPr>
        <p:txBody>
          <a:bodyPr vert="horz" lIns="91550" tIns="45774" rIns="91550" bIns="4577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8890" y="6465371"/>
            <a:ext cx="4308130" cy="341830"/>
          </a:xfrm>
          <a:prstGeom prst="rect">
            <a:avLst/>
          </a:prstGeom>
        </p:spPr>
        <p:txBody>
          <a:bodyPr vert="horz" wrap="square" lIns="91550" tIns="45774" rIns="91550" bIns="45774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8BC9629-20FC-496A-8C82-06D7C7CE0C6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559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536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3842" indent="-286092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4372" indent="-228874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2119" indent="-228874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9869" indent="-228874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7617" indent="-2288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5365" indent="-2288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33115" indent="-2288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90862" indent="-2288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fld id="{68285339-3ED6-4723-88D4-E750F156B027}" type="slidenum">
              <a:rPr lang="zh-TW" altLang="en-US"/>
              <a:pPr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8566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45689-40E5-4BDE-93DF-924ED72B05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0059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00E27-7AE9-41AA-B5F3-497E687D80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3712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DF0DE-BA96-4152-AF2F-6D34E7FE9D1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5391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19029-8F8F-49DF-8B4B-E91E49627B8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8613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8DD16-B8AE-46A8-9358-B5BAE497130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6629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95A32-5FC5-4CCB-98B4-E63C71629ED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9768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B0B71-6929-438E-9D2E-B64B0768B5E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3195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3177-EF11-45FA-82C7-786D9AE0F5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05932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E544C-831B-427A-A650-5282FB7F20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5194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53FC5-1F70-42F3-BD6A-A74AE1C5A5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40500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10744-1FFB-4AEE-9738-DD1F6121039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2965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B5740-1363-4D87-8715-1A522A88D6F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59983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ACF2D-A362-4502-8653-ED4789E3F22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82647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7A8D9-3EB7-4189-947D-8276DDF05EA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82738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C709F-2462-4087-8340-5A99CE4C98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38985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4E809-8E7E-4C43-B152-61204ED8E4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27850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92A77-2691-4715-9800-21F5D17A070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2598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40D06-0892-410A-8D26-D37FC6804F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09696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D99BC-D368-480C-83CA-E5B453868A4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37276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3D886-2C78-407F-B7AC-9921C9B35E4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92288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43046-60D6-455A-8CED-8FB0D47074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23427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51B95-1AD8-4BE8-9080-FE54B4CA60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817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8AF6D-58BE-4CCC-8E2D-60E52F69CE1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05110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3774F-C86D-4571-90AD-35359526FEB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80276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4B726-7B84-439E-953C-446716E745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8298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E28C1-D3FC-457D-AE19-96D26A24EF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43371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9669A-0B96-4F01-9291-423E57FCC65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89698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21C47-E63C-4460-96A4-D1996F8ED7D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25182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4AE0F-451D-4474-BE5D-EA5B7385882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40635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BF78D-56EA-49C5-BF09-49A23D2031B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104288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EB216-F9F1-4832-87C9-369B5AF934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16816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47CBB-7230-44A9-A384-6ED25C0AB2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32452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AAAB8-3096-4113-862A-11CFBC3255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7356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4AFF6-0966-415F-95B5-62BBBE97FE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12391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752D5-FFD8-4391-9AA3-CCB17CBE3C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52140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22320-1ABA-4E8E-9C03-94215BED61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60785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6C7E0-5F17-479D-A3E5-C2450A4317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90018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B461C-CF79-4ABB-9D85-B87084B7A8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658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C4676-5E56-4033-ADB1-A2570DAC44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089358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90039-7312-452B-8C6F-622740BAE4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577008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F8824-BE5F-404F-9238-B9003336423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792730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2EEA4-2280-4047-807D-4A15C05A0F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11427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75B15-2C4F-4561-B6CB-329A47EDC6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539116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33408-0A63-49EC-A97A-6AD93A0A492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4573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BF188-AA5A-4A2B-8541-C7955DFEB49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12344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FAB82-FF11-4AB0-BFBF-111882812EB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03034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051B5-362F-4009-9F46-5424CD492B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16594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710D7-BC76-4AAA-8636-682E061871C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12397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DF90A-110B-4605-9AC7-9C6315C2FC7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2538306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9300C-29F6-42D9-B456-9E49BC41602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7387041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B8338-D7EA-4CE5-9928-F3192042BCE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707397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ABF81-9D22-41FB-9C34-A1006851B79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256634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6B93A-35CA-43FF-9F45-BCF9180FCA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0405782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1355B-A63C-499E-B1AF-D74284BCEF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76339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413C3-EA25-4D73-8C25-EE41829DF4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7697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8CB67-6A39-4FCE-96C8-FB7C5D01496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639573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BA5A8-29CA-4449-9B9E-D6F2A50306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8067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B0655-D4D9-466B-BC6F-90D2266D38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002263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26C42-8E58-4E86-8F0C-DC8267D8AA1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070469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5E0AD-68AD-40F4-8083-B69DC075404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974614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26103-171F-40FA-B06F-973E8FD808C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968025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1DC55-4DC1-4A44-90BB-CCCF804ADB2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1246331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02A0A-EABB-4A14-9FAC-32C8900E7E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256941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1AA9F-2DF6-43BB-9341-43F6BE0B581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945971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12645-84FE-41F6-8AC8-B84D6F8551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875727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917FE-7B6B-40D5-9073-FAEA420C878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28689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E1635-2173-4029-A802-AB0309FA36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9957045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DBD69-D303-475F-99EB-0887B1347B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080561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F4F3B-5CB4-48EA-9E71-E54BD54D361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3642674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23BBA-9000-4A51-8C37-381A1CFEF3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769198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388DC-F9FD-4FED-8DBB-6D9401B291D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045031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D0FD1-B4FE-4CF4-99A2-DCDCEB3714C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208511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14D0-94F1-4130-BAB7-D1188B61DF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081209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0CF34-DF60-4736-A95C-CC82ABF261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87687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D73EE-33CB-4584-987C-6D744C29CD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203656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D6300-544B-4941-8EBD-3268531600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818434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>
            <a:lvl1pPr>
              <a:defRPr lang="zh-TW" altLang="en-US" sz="4000" b="1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68362-47BB-426D-884F-6082655E4C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572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FEE74-1407-4E52-9D0D-225D7C597AD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400244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B677F-7C62-4B3F-9F27-86597EA2A0B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140311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2pPr>
            <a:lvl3pPr>
              <a:defRPr sz="20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3pPr>
            <a:lvl4pPr>
              <a:defRPr sz="18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4pPr>
            <a:lvl5pPr>
              <a:defRPr sz="18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2pPr>
            <a:lvl3pPr>
              <a:defRPr sz="20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3pPr>
            <a:lvl4pPr>
              <a:defRPr sz="18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4pPr>
            <a:lvl5pPr>
              <a:defRPr sz="1800"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AF51A-BE7F-43A1-850D-E360A4E674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101110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20155-BD05-4422-8820-FC13FC667B5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672650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26B0B-61F7-400C-A813-9B85301BA3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212073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4334C-A5D9-4380-B182-8A016403839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174228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DF8B9-7AFC-4DC0-81DD-199E9EB843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779373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ACA7B-4802-4866-B013-002738E28EA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2921295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421DF-D3F8-47BB-89C5-60C5E19B656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905132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DFB20-6484-4F6E-8B44-147F4A2FDA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384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A02EA-0226-4398-A5A7-26F89990AF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137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97"/>
          <p:cNvGrpSpPr>
            <a:grpSpLocks/>
          </p:cNvGrpSpPr>
          <p:nvPr/>
        </p:nvGrpSpPr>
        <p:grpSpPr bwMode="auto">
          <a:xfrm>
            <a:off x="-25400" y="0"/>
            <a:ext cx="9163050" cy="7027863"/>
            <a:chOff x="-16" y="0"/>
            <a:chExt cx="5772" cy="4427"/>
          </a:xfrm>
        </p:grpSpPr>
        <p:grpSp>
          <p:nvGrpSpPr>
            <p:cNvPr id="1032" name="Group 98"/>
            <p:cNvGrpSpPr>
              <a:grpSpLocks/>
            </p:cNvGrpSpPr>
            <p:nvPr/>
          </p:nvGrpSpPr>
          <p:grpSpPr bwMode="auto">
            <a:xfrm>
              <a:off x="-16" y="0"/>
              <a:ext cx="5771" cy="4427"/>
              <a:chOff x="-14" y="-3"/>
              <a:chExt cx="5771" cy="4427"/>
            </a:xfrm>
          </p:grpSpPr>
          <p:grpSp>
            <p:nvGrpSpPr>
              <p:cNvPr id="1034" name="Group 99"/>
              <p:cNvGrpSpPr>
                <a:grpSpLocks/>
              </p:cNvGrpSpPr>
              <p:nvPr/>
            </p:nvGrpSpPr>
            <p:grpSpPr bwMode="auto">
              <a:xfrm>
                <a:off x="1834" y="-2"/>
                <a:ext cx="209" cy="4316"/>
                <a:chOff x="1834" y="-2"/>
                <a:chExt cx="209" cy="4316"/>
              </a:xfrm>
            </p:grpSpPr>
            <p:sp>
              <p:nvSpPr>
                <p:cNvPr id="1119" name="Freeform 100"/>
                <p:cNvSpPr>
                  <a:spLocks/>
                </p:cNvSpPr>
                <p:nvPr/>
              </p:nvSpPr>
              <p:spPr bwMode="hidden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20" name="Freeform 101"/>
                <p:cNvSpPr>
                  <a:spLocks/>
                </p:cNvSpPr>
                <p:nvPr/>
              </p:nvSpPr>
              <p:spPr bwMode="hidden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0 w 110"/>
                    <a:gd name="T1" fmla="*/ 613 h 2131"/>
                    <a:gd name="T2" fmla="*/ 0 w 110"/>
                    <a:gd name="T3" fmla="*/ 279 h 2131"/>
                    <a:gd name="T4" fmla="*/ 0 w 110"/>
                    <a:gd name="T5" fmla="*/ 105 h 2131"/>
                    <a:gd name="T6" fmla="*/ 0 w 110"/>
                    <a:gd name="T7" fmla="*/ 37 h 2131"/>
                    <a:gd name="T8" fmla="*/ 0 w 110"/>
                    <a:gd name="T9" fmla="*/ 5 h 2131"/>
                    <a:gd name="T10" fmla="*/ 0 w 110"/>
                    <a:gd name="T11" fmla="*/ 5 h 2131"/>
                    <a:gd name="T12" fmla="*/ 0 w 110"/>
                    <a:gd name="T13" fmla="*/ 41 h 2131"/>
                    <a:gd name="T14" fmla="*/ 0 w 110"/>
                    <a:gd name="T15" fmla="*/ 170 h 2131"/>
                    <a:gd name="T16" fmla="*/ 0 w 110"/>
                    <a:gd name="T17" fmla="*/ 475 h 2131"/>
                    <a:gd name="T18" fmla="*/ 0 w 110"/>
                    <a:gd name="T19" fmla="*/ 1097 h 2131"/>
                    <a:gd name="T20" fmla="*/ 0 w 110"/>
                    <a:gd name="T21" fmla="*/ 2073 h 2131"/>
                    <a:gd name="T22" fmla="*/ 0 w 110"/>
                    <a:gd name="T23" fmla="*/ 2628 h 2131"/>
                    <a:gd name="T24" fmla="*/ 0 w 110"/>
                    <a:gd name="T25" fmla="*/ 2737 h 2131"/>
                    <a:gd name="T26" fmla="*/ 0 w 110"/>
                    <a:gd name="T27" fmla="*/ 2737 h 2131"/>
                    <a:gd name="T28" fmla="*/ 0 w 110"/>
                    <a:gd name="T29" fmla="*/ 1904 h 2131"/>
                    <a:gd name="T30" fmla="*/ 0 w 110"/>
                    <a:gd name="T31" fmla="*/ 613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035" name="Group 102"/>
              <p:cNvGrpSpPr>
                <a:grpSpLocks/>
              </p:cNvGrpSpPr>
              <p:nvPr/>
            </p:nvGrpSpPr>
            <p:grpSpPr bwMode="auto">
              <a:xfrm flipV="1">
                <a:off x="5312" y="0"/>
                <a:ext cx="321" cy="4318"/>
                <a:chOff x="2971" y="-3"/>
                <a:chExt cx="493" cy="4325"/>
              </a:xfrm>
            </p:grpSpPr>
            <p:sp>
              <p:nvSpPr>
                <p:cNvPr id="1117" name="Freeform 103"/>
                <p:cNvSpPr>
                  <a:spLocks/>
                </p:cNvSpPr>
                <p:nvPr/>
              </p:nvSpPr>
              <p:spPr bwMode="hidden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18" name="Freeform 104"/>
                <p:cNvSpPr>
                  <a:spLocks/>
                </p:cNvSpPr>
                <p:nvPr/>
              </p:nvSpPr>
              <p:spPr bwMode="hidden">
                <a:xfrm>
                  <a:off x="3227" y="2119"/>
                  <a:ext cx="111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91 w 110"/>
                    <a:gd name="T11" fmla="*/ 5 h 2131"/>
                    <a:gd name="T12" fmla="*/ 111 w 110"/>
                    <a:gd name="T13" fmla="*/ 41 h 2131"/>
                    <a:gd name="T14" fmla="*/ 115 w 110"/>
                    <a:gd name="T15" fmla="*/ 173 h 2131"/>
                    <a:gd name="T16" fmla="*/ 95 w 110"/>
                    <a:gd name="T17" fmla="*/ 481 h 2131"/>
                    <a:gd name="T18" fmla="*/ 95 w 110"/>
                    <a:gd name="T19" fmla="*/ 1113 h 2131"/>
                    <a:gd name="T20" fmla="*/ 87 w 110"/>
                    <a:gd name="T21" fmla="*/ 2102 h 2131"/>
                    <a:gd name="T22" fmla="*/ 95 w 110"/>
                    <a:gd name="T23" fmla="*/ 2667 h 2131"/>
                    <a:gd name="T24" fmla="*/ 87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036" name="Group 105"/>
              <p:cNvGrpSpPr>
                <a:grpSpLocks/>
              </p:cNvGrpSpPr>
              <p:nvPr/>
            </p:nvGrpSpPr>
            <p:grpSpPr bwMode="auto">
              <a:xfrm>
                <a:off x="1130" y="1"/>
                <a:ext cx="385" cy="4315"/>
                <a:chOff x="1130" y="1"/>
                <a:chExt cx="385" cy="4308"/>
              </a:xfrm>
            </p:grpSpPr>
            <p:sp>
              <p:nvSpPr>
                <p:cNvPr id="1113" name="Freeform 106"/>
                <p:cNvSpPr>
                  <a:spLocks/>
                </p:cNvSpPr>
                <p:nvPr/>
              </p:nvSpPr>
              <p:spPr bwMode="hidden">
                <a:xfrm>
                  <a:off x="1146" y="1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14" name="Freeform 107"/>
                <p:cNvSpPr>
                  <a:spLocks/>
                </p:cNvSpPr>
                <p:nvPr/>
              </p:nvSpPr>
              <p:spPr bwMode="hidden">
                <a:xfrm>
                  <a:off x="1237" y="2174"/>
                  <a:ext cx="251" cy="373"/>
                </a:xfrm>
                <a:custGeom>
                  <a:avLst/>
                  <a:gdLst>
                    <a:gd name="T0" fmla="*/ 32 w 251"/>
                    <a:gd name="T1" fmla="*/ 288 h 390"/>
                    <a:gd name="T2" fmla="*/ 77 w 251"/>
                    <a:gd name="T3" fmla="*/ 276 h 390"/>
                    <a:gd name="T4" fmla="*/ 152 w 251"/>
                    <a:gd name="T5" fmla="*/ 282 h 390"/>
                    <a:gd name="T6" fmla="*/ 209 w 251"/>
                    <a:gd name="T7" fmla="*/ 296 h 390"/>
                    <a:gd name="T8" fmla="*/ 242 w 251"/>
                    <a:gd name="T9" fmla="*/ 288 h 390"/>
                    <a:gd name="T10" fmla="*/ 248 w 251"/>
                    <a:gd name="T11" fmla="*/ 250 h 390"/>
                    <a:gd name="T12" fmla="*/ 227 w 251"/>
                    <a:gd name="T13" fmla="*/ 133 h 390"/>
                    <a:gd name="T14" fmla="*/ 194 w 251"/>
                    <a:gd name="T15" fmla="*/ 100 h 390"/>
                    <a:gd name="T16" fmla="*/ 179 w 251"/>
                    <a:gd name="T17" fmla="*/ 225 h 390"/>
                    <a:gd name="T18" fmla="*/ 152 w 251"/>
                    <a:gd name="T19" fmla="*/ 233 h 390"/>
                    <a:gd name="T20" fmla="*/ 134 w 251"/>
                    <a:gd name="T21" fmla="*/ 125 h 390"/>
                    <a:gd name="T22" fmla="*/ 65 w 251"/>
                    <a:gd name="T23" fmla="*/ 12 h 390"/>
                    <a:gd name="T24" fmla="*/ 29 w 251"/>
                    <a:gd name="T25" fmla="*/ 64 h 390"/>
                    <a:gd name="T26" fmla="*/ 26 w 251"/>
                    <a:gd name="T27" fmla="*/ 205 h 390"/>
                    <a:gd name="T28" fmla="*/ 2 w 251"/>
                    <a:gd name="T29" fmla="*/ 256 h 390"/>
                    <a:gd name="T30" fmla="*/ 11 w 251"/>
                    <a:gd name="T31" fmla="*/ 288 h 390"/>
                    <a:gd name="T32" fmla="*/ 32 w 251"/>
                    <a:gd name="T33" fmla="*/ 288 h 39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15" name="Freeform 108"/>
                <p:cNvSpPr>
                  <a:spLocks/>
                </p:cNvSpPr>
                <p:nvPr/>
              </p:nvSpPr>
              <p:spPr bwMode="hidden">
                <a:xfrm>
                  <a:off x="1130" y="2595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16" name="Freeform 109"/>
                <p:cNvSpPr>
                  <a:spLocks/>
                </p:cNvSpPr>
                <p:nvPr/>
              </p:nvSpPr>
              <p:spPr bwMode="hidden">
                <a:xfrm>
                  <a:off x="1255" y="2644"/>
                  <a:ext cx="146" cy="171"/>
                </a:xfrm>
                <a:custGeom>
                  <a:avLst/>
                  <a:gdLst>
                    <a:gd name="T0" fmla="*/ 14 w 146"/>
                    <a:gd name="T1" fmla="*/ 22 h 154"/>
                    <a:gd name="T2" fmla="*/ 92 w 146"/>
                    <a:gd name="T3" fmla="*/ 2 h 154"/>
                    <a:gd name="T4" fmla="*/ 140 w 146"/>
                    <a:gd name="T5" fmla="*/ 28 h 154"/>
                    <a:gd name="T6" fmla="*/ 128 w 146"/>
                    <a:gd name="T7" fmla="*/ 173 h 154"/>
                    <a:gd name="T8" fmla="*/ 116 w 146"/>
                    <a:gd name="T9" fmla="*/ 279 h 154"/>
                    <a:gd name="T10" fmla="*/ 74 w 146"/>
                    <a:gd name="T11" fmla="*/ 259 h 154"/>
                    <a:gd name="T12" fmla="*/ 32 w 146"/>
                    <a:gd name="T13" fmla="*/ 245 h 154"/>
                    <a:gd name="T14" fmla="*/ 5 w 146"/>
                    <a:gd name="T15" fmla="*/ 109 h 154"/>
                    <a:gd name="T16" fmla="*/ 14 w 146"/>
                    <a:gd name="T17" fmla="*/ 22 h 1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037" name="Group 110"/>
              <p:cNvGrpSpPr>
                <a:grpSpLocks/>
              </p:cNvGrpSpPr>
              <p:nvPr/>
            </p:nvGrpSpPr>
            <p:grpSpPr bwMode="auto">
              <a:xfrm>
                <a:off x="429" y="0"/>
                <a:ext cx="403" cy="4318"/>
                <a:chOff x="429" y="0"/>
                <a:chExt cx="493" cy="4318"/>
              </a:xfrm>
            </p:grpSpPr>
            <p:sp>
              <p:nvSpPr>
                <p:cNvPr id="1111" name="Freeform 111"/>
                <p:cNvSpPr>
                  <a:spLocks/>
                </p:cNvSpPr>
                <p:nvPr/>
              </p:nvSpPr>
              <p:spPr bwMode="hidden">
                <a:xfrm>
                  <a:off x="429" y="0"/>
                  <a:ext cx="493" cy="4316"/>
                </a:xfrm>
                <a:custGeom>
                  <a:avLst/>
                  <a:gdLst>
                    <a:gd name="T0" fmla="*/ 40 w 493"/>
                    <a:gd name="T1" fmla="*/ 0 h 4316"/>
                    <a:gd name="T2" fmla="*/ 44 w 493"/>
                    <a:gd name="T3" fmla="*/ 1104 h 4316"/>
                    <a:gd name="T4" fmla="*/ 6 w 493"/>
                    <a:gd name="T5" fmla="*/ 1845 h 4316"/>
                    <a:gd name="T6" fmla="*/ 6 w 493"/>
                    <a:gd name="T7" fmla="*/ 1982 h 4316"/>
                    <a:gd name="T8" fmla="*/ 20 w 493"/>
                    <a:gd name="T9" fmla="*/ 2024 h 4316"/>
                    <a:gd name="T10" fmla="*/ 24 w 493"/>
                    <a:gd name="T11" fmla="*/ 2068 h 4316"/>
                    <a:gd name="T12" fmla="*/ 6 w 493"/>
                    <a:gd name="T13" fmla="*/ 2119 h 4316"/>
                    <a:gd name="T14" fmla="*/ 6 w 493"/>
                    <a:gd name="T15" fmla="*/ 2210 h 4316"/>
                    <a:gd name="T16" fmla="*/ 28 w 493"/>
                    <a:gd name="T17" fmla="*/ 2464 h 4316"/>
                    <a:gd name="T18" fmla="*/ 24 w 493"/>
                    <a:gd name="T19" fmla="*/ 3044 h 4316"/>
                    <a:gd name="T20" fmla="*/ 28 w 493"/>
                    <a:gd name="T21" fmla="*/ 4316 h 4316"/>
                    <a:gd name="T22" fmla="*/ 80 w 493"/>
                    <a:gd name="T23" fmla="*/ 4312 h 4316"/>
                    <a:gd name="T24" fmla="*/ 88 w 493"/>
                    <a:gd name="T25" fmla="*/ 3288 h 4316"/>
                    <a:gd name="T26" fmla="*/ 84 w 493"/>
                    <a:gd name="T27" fmla="*/ 2416 h 4316"/>
                    <a:gd name="T28" fmla="*/ 60 w 493"/>
                    <a:gd name="T29" fmla="*/ 2208 h 4316"/>
                    <a:gd name="T30" fmla="*/ 92 w 493"/>
                    <a:gd name="T31" fmla="*/ 2100 h 4316"/>
                    <a:gd name="T32" fmla="*/ 240 w 493"/>
                    <a:gd name="T33" fmla="*/ 2084 h 4316"/>
                    <a:gd name="T34" fmla="*/ 384 w 493"/>
                    <a:gd name="T35" fmla="*/ 2084 h 4316"/>
                    <a:gd name="T36" fmla="*/ 428 w 493"/>
                    <a:gd name="T37" fmla="*/ 2128 h 4316"/>
                    <a:gd name="T38" fmla="*/ 424 w 493"/>
                    <a:gd name="T39" fmla="*/ 2236 h 4316"/>
                    <a:gd name="T40" fmla="*/ 420 w 493"/>
                    <a:gd name="T41" fmla="*/ 2344 h 4316"/>
                    <a:gd name="T42" fmla="*/ 408 w 493"/>
                    <a:gd name="T43" fmla="*/ 2496 h 4316"/>
                    <a:gd name="T44" fmla="*/ 395 w 493"/>
                    <a:gd name="T45" fmla="*/ 4313 h 4316"/>
                    <a:gd name="T46" fmla="*/ 476 w 493"/>
                    <a:gd name="T47" fmla="*/ 4310 h 4316"/>
                    <a:gd name="T48" fmla="*/ 459 w 493"/>
                    <a:gd name="T49" fmla="*/ 3614 h 4316"/>
                    <a:gd name="T50" fmla="*/ 468 w 493"/>
                    <a:gd name="T51" fmla="*/ 2472 h 4316"/>
                    <a:gd name="T52" fmla="*/ 493 w 493"/>
                    <a:gd name="T53" fmla="*/ 2165 h 4316"/>
                    <a:gd name="T54" fmla="*/ 468 w 493"/>
                    <a:gd name="T55" fmla="*/ 2048 h 4316"/>
                    <a:gd name="T56" fmla="*/ 487 w 493"/>
                    <a:gd name="T57" fmla="*/ 1982 h 4316"/>
                    <a:gd name="T58" fmla="*/ 487 w 493"/>
                    <a:gd name="T59" fmla="*/ 1800 h 4316"/>
                    <a:gd name="T60" fmla="*/ 456 w 493"/>
                    <a:gd name="T61" fmla="*/ 1024 h 4316"/>
                    <a:gd name="T62" fmla="*/ 468 w 493"/>
                    <a:gd name="T63" fmla="*/ 0 h 4316"/>
                    <a:gd name="T64" fmla="*/ 420 w 493"/>
                    <a:gd name="T65" fmla="*/ 0 h 4316"/>
                    <a:gd name="T66" fmla="*/ 412 w 493"/>
                    <a:gd name="T67" fmla="*/ 524 h 4316"/>
                    <a:gd name="T68" fmla="*/ 404 w 493"/>
                    <a:gd name="T69" fmla="*/ 920 h 4316"/>
                    <a:gd name="T70" fmla="*/ 420 w 493"/>
                    <a:gd name="T71" fmla="*/ 1592 h 4316"/>
                    <a:gd name="T72" fmla="*/ 436 w 493"/>
                    <a:gd name="T73" fmla="*/ 1956 h 4316"/>
                    <a:gd name="T74" fmla="*/ 400 w 493"/>
                    <a:gd name="T75" fmla="*/ 2024 h 4316"/>
                    <a:gd name="T76" fmla="*/ 244 w 493"/>
                    <a:gd name="T77" fmla="*/ 2004 h 4316"/>
                    <a:gd name="T78" fmla="*/ 96 w 493"/>
                    <a:gd name="T79" fmla="*/ 2016 h 4316"/>
                    <a:gd name="T80" fmla="*/ 54 w 493"/>
                    <a:gd name="T81" fmla="*/ 1845 h 4316"/>
                    <a:gd name="T82" fmla="*/ 88 w 493"/>
                    <a:gd name="T83" fmla="*/ 1356 h 4316"/>
                    <a:gd name="T84" fmla="*/ 92 w 493"/>
                    <a:gd name="T85" fmla="*/ 580 h 4316"/>
                    <a:gd name="T86" fmla="*/ 84 w 493"/>
                    <a:gd name="T87" fmla="*/ 0 h 4316"/>
                    <a:gd name="T88" fmla="*/ 40 w 493"/>
                    <a:gd name="T89" fmla="*/ 0 h 431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16">
                      <a:moveTo>
                        <a:pt x="40" y="0"/>
                      </a:moveTo>
                      <a:cubicBezTo>
                        <a:pt x="33" y="185"/>
                        <a:pt x="50" y="797"/>
                        <a:pt x="44" y="1104"/>
                      </a:cubicBezTo>
                      <a:cubicBezTo>
                        <a:pt x="38" y="1411"/>
                        <a:pt x="12" y="1699"/>
                        <a:pt x="6" y="1845"/>
                      </a:cubicBezTo>
                      <a:cubicBezTo>
                        <a:pt x="0" y="1991"/>
                        <a:pt x="4" y="1952"/>
                        <a:pt x="6" y="1982"/>
                      </a:cubicBezTo>
                      <a:cubicBezTo>
                        <a:pt x="8" y="2012"/>
                        <a:pt x="17" y="2010"/>
                        <a:pt x="20" y="2024"/>
                      </a:cubicBezTo>
                      <a:cubicBezTo>
                        <a:pt x="23" y="2038"/>
                        <a:pt x="26" y="2052"/>
                        <a:pt x="24" y="2068"/>
                      </a:cubicBezTo>
                      <a:cubicBezTo>
                        <a:pt x="22" y="2084"/>
                        <a:pt x="9" y="2095"/>
                        <a:pt x="6" y="2119"/>
                      </a:cubicBezTo>
                      <a:cubicBezTo>
                        <a:pt x="3" y="2143"/>
                        <a:pt x="2" y="2153"/>
                        <a:pt x="6" y="2210"/>
                      </a:cubicBezTo>
                      <a:cubicBezTo>
                        <a:pt x="10" y="2267"/>
                        <a:pt x="25" y="2325"/>
                        <a:pt x="28" y="2464"/>
                      </a:cubicBezTo>
                      <a:cubicBezTo>
                        <a:pt x="31" y="2603"/>
                        <a:pt x="24" y="2735"/>
                        <a:pt x="24" y="3044"/>
                      </a:cubicBezTo>
                      <a:cubicBezTo>
                        <a:pt x="24" y="3353"/>
                        <a:pt x="19" y="4105"/>
                        <a:pt x="28" y="4316"/>
                      </a:cubicBezTo>
                      <a:lnTo>
                        <a:pt x="80" y="4312"/>
                      </a:lnTo>
                      <a:cubicBezTo>
                        <a:pt x="90" y="4141"/>
                        <a:pt x="87" y="3604"/>
                        <a:pt x="88" y="3288"/>
                      </a:cubicBezTo>
                      <a:cubicBezTo>
                        <a:pt x="89" y="2972"/>
                        <a:pt x="89" y="2596"/>
                        <a:pt x="84" y="2416"/>
                      </a:cubicBezTo>
                      <a:cubicBezTo>
                        <a:pt x="92" y="2340"/>
                        <a:pt x="69" y="2262"/>
                        <a:pt x="60" y="2208"/>
                      </a:cubicBezTo>
                      <a:cubicBezTo>
                        <a:pt x="52" y="2148"/>
                        <a:pt x="48" y="2110"/>
                        <a:pt x="92" y="2100"/>
                      </a:cubicBezTo>
                      <a:cubicBezTo>
                        <a:pt x="134" y="2086"/>
                        <a:pt x="190" y="2081"/>
                        <a:pt x="240" y="2084"/>
                      </a:cubicBezTo>
                      <a:cubicBezTo>
                        <a:pt x="289" y="2081"/>
                        <a:pt x="353" y="2077"/>
                        <a:pt x="384" y="2084"/>
                      </a:cubicBezTo>
                      <a:cubicBezTo>
                        <a:pt x="415" y="2091"/>
                        <a:pt x="421" y="2103"/>
                        <a:pt x="428" y="2128"/>
                      </a:cubicBezTo>
                      <a:cubicBezTo>
                        <a:pt x="435" y="2153"/>
                        <a:pt x="425" y="2200"/>
                        <a:pt x="424" y="2236"/>
                      </a:cubicBezTo>
                      <a:cubicBezTo>
                        <a:pt x="423" y="2272"/>
                        <a:pt x="423" y="2301"/>
                        <a:pt x="420" y="2344"/>
                      </a:cubicBezTo>
                      <a:cubicBezTo>
                        <a:pt x="411" y="2391"/>
                        <a:pt x="412" y="2168"/>
                        <a:pt x="408" y="2496"/>
                      </a:cubicBezTo>
                      <a:cubicBezTo>
                        <a:pt x="404" y="2824"/>
                        <a:pt x="384" y="4011"/>
                        <a:pt x="395" y="4313"/>
                      </a:cubicBezTo>
                      <a:lnTo>
                        <a:pt x="476" y="4310"/>
                      </a:lnTo>
                      <a:cubicBezTo>
                        <a:pt x="486" y="4194"/>
                        <a:pt x="460" y="3920"/>
                        <a:pt x="459" y="3614"/>
                      </a:cubicBezTo>
                      <a:cubicBezTo>
                        <a:pt x="458" y="3308"/>
                        <a:pt x="462" y="2713"/>
                        <a:pt x="468" y="2472"/>
                      </a:cubicBezTo>
                      <a:cubicBezTo>
                        <a:pt x="464" y="2328"/>
                        <a:pt x="493" y="2218"/>
                        <a:pt x="493" y="2165"/>
                      </a:cubicBezTo>
                      <a:cubicBezTo>
                        <a:pt x="493" y="2111"/>
                        <a:pt x="480" y="2100"/>
                        <a:pt x="468" y="2048"/>
                      </a:cubicBezTo>
                      <a:cubicBezTo>
                        <a:pt x="490" y="2027"/>
                        <a:pt x="484" y="2023"/>
                        <a:pt x="487" y="1982"/>
                      </a:cubicBezTo>
                      <a:cubicBezTo>
                        <a:pt x="490" y="1941"/>
                        <a:pt x="492" y="1960"/>
                        <a:pt x="487" y="1800"/>
                      </a:cubicBezTo>
                      <a:cubicBezTo>
                        <a:pt x="482" y="1640"/>
                        <a:pt x="459" y="1324"/>
                        <a:pt x="456" y="1024"/>
                      </a:cubicBezTo>
                      <a:cubicBezTo>
                        <a:pt x="453" y="724"/>
                        <a:pt x="474" y="171"/>
                        <a:pt x="468" y="0"/>
                      </a:cubicBezTo>
                      <a:lnTo>
                        <a:pt x="420" y="0"/>
                      </a:lnTo>
                      <a:cubicBezTo>
                        <a:pt x="411" y="87"/>
                        <a:pt x="415" y="371"/>
                        <a:pt x="412" y="524"/>
                      </a:cubicBezTo>
                      <a:cubicBezTo>
                        <a:pt x="409" y="677"/>
                        <a:pt x="403" y="742"/>
                        <a:pt x="404" y="920"/>
                      </a:cubicBezTo>
                      <a:cubicBezTo>
                        <a:pt x="405" y="1098"/>
                        <a:pt x="415" y="1419"/>
                        <a:pt x="420" y="1592"/>
                      </a:cubicBezTo>
                      <a:cubicBezTo>
                        <a:pt x="425" y="1765"/>
                        <a:pt x="439" y="1884"/>
                        <a:pt x="436" y="1956"/>
                      </a:cubicBezTo>
                      <a:cubicBezTo>
                        <a:pt x="432" y="1980"/>
                        <a:pt x="441" y="2017"/>
                        <a:pt x="400" y="2024"/>
                      </a:cubicBezTo>
                      <a:cubicBezTo>
                        <a:pt x="373" y="2037"/>
                        <a:pt x="295" y="2005"/>
                        <a:pt x="244" y="2004"/>
                      </a:cubicBezTo>
                      <a:cubicBezTo>
                        <a:pt x="193" y="2003"/>
                        <a:pt x="128" y="2042"/>
                        <a:pt x="96" y="2016"/>
                      </a:cubicBezTo>
                      <a:cubicBezTo>
                        <a:pt x="64" y="1990"/>
                        <a:pt x="55" y="1955"/>
                        <a:pt x="54" y="1845"/>
                      </a:cubicBezTo>
                      <a:cubicBezTo>
                        <a:pt x="53" y="1735"/>
                        <a:pt x="82" y="1567"/>
                        <a:pt x="88" y="1356"/>
                      </a:cubicBezTo>
                      <a:cubicBezTo>
                        <a:pt x="94" y="1145"/>
                        <a:pt x="93" y="806"/>
                        <a:pt x="92" y="580"/>
                      </a:cubicBezTo>
                      <a:cubicBezTo>
                        <a:pt x="91" y="354"/>
                        <a:pt x="93" y="97"/>
                        <a:pt x="84" y="0"/>
                      </a:cubicBez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12" name="Freeform 112"/>
                <p:cNvSpPr>
                  <a:spLocks/>
                </p:cNvSpPr>
                <p:nvPr/>
              </p:nvSpPr>
              <p:spPr bwMode="hidden">
                <a:xfrm>
                  <a:off x="686" y="2115"/>
                  <a:ext cx="110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41 h 2131"/>
                    <a:gd name="T14" fmla="*/ 107 w 110"/>
                    <a:gd name="T15" fmla="*/ 173 h 2131"/>
                    <a:gd name="T16" fmla="*/ 87 w 110"/>
                    <a:gd name="T17" fmla="*/ 481 h 2131"/>
                    <a:gd name="T18" fmla="*/ 87 w 110"/>
                    <a:gd name="T19" fmla="*/ 1113 h 2131"/>
                    <a:gd name="T20" fmla="*/ 79 w 110"/>
                    <a:gd name="T21" fmla="*/ 2102 h 2131"/>
                    <a:gd name="T22" fmla="*/ 87 w 110"/>
                    <a:gd name="T23" fmla="*/ 2667 h 2131"/>
                    <a:gd name="T24" fmla="*/ 79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038" name="Group 113"/>
              <p:cNvGrpSpPr>
                <a:grpSpLocks/>
              </p:cNvGrpSpPr>
              <p:nvPr/>
            </p:nvGrpSpPr>
            <p:grpSpPr bwMode="auto">
              <a:xfrm flipV="1">
                <a:off x="2866" y="-3"/>
                <a:ext cx="396" cy="4318"/>
                <a:chOff x="2971" y="-3"/>
                <a:chExt cx="493" cy="4325"/>
              </a:xfrm>
            </p:grpSpPr>
            <p:sp>
              <p:nvSpPr>
                <p:cNvPr id="1109" name="Freeform 114"/>
                <p:cNvSpPr>
                  <a:spLocks/>
                </p:cNvSpPr>
                <p:nvPr/>
              </p:nvSpPr>
              <p:spPr bwMode="hidden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10" name="Freeform 115"/>
                <p:cNvSpPr>
                  <a:spLocks/>
                </p:cNvSpPr>
                <p:nvPr/>
              </p:nvSpPr>
              <p:spPr bwMode="hidden">
                <a:xfrm>
                  <a:off x="3227" y="2119"/>
                  <a:ext cx="111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91 w 110"/>
                    <a:gd name="T11" fmla="*/ 5 h 2131"/>
                    <a:gd name="T12" fmla="*/ 111 w 110"/>
                    <a:gd name="T13" fmla="*/ 41 h 2131"/>
                    <a:gd name="T14" fmla="*/ 115 w 110"/>
                    <a:gd name="T15" fmla="*/ 173 h 2131"/>
                    <a:gd name="T16" fmla="*/ 95 w 110"/>
                    <a:gd name="T17" fmla="*/ 481 h 2131"/>
                    <a:gd name="T18" fmla="*/ 95 w 110"/>
                    <a:gd name="T19" fmla="*/ 1113 h 2131"/>
                    <a:gd name="T20" fmla="*/ 87 w 110"/>
                    <a:gd name="T21" fmla="*/ 2102 h 2131"/>
                    <a:gd name="T22" fmla="*/ 95 w 110"/>
                    <a:gd name="T23" fmla="*/ 2667 h 2131"/>
                    <a:gd name="T24" fmla="*/ 87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1039" name="Freeform 116"/>
              <p:cNvSpPr>
                <a:spLocks/>
              </p:cNvSpPr>
              <p:nvPr/>
            </p:nvSpPr>
            <p:spPr bwMode="hidden">
              <a:xfrm rot="2199825" flipH="1">
                <a:off x="2185" y="2464"/>
                <a:ext cx="479" cy="950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2 h 2088"/>
                  <a:gd name="T6" fmla="*/ 0 w 1456"/>
                  <a:gd name="T7" fmla="*/ 4 h 2088"/>
                  <a:gd name="T8" fmla="*/ 0 w 1456"/>
                  <a:gd name="T9" fmla="*/ 4 h 2088"/>
                  <a:gd name="T10" fmla="*/ 0 w 1456"/>
                  <a:gd name="T11" fmla="*/ 2 h 2088"/>
                  <a:gd name="T12" fmla="*/ 0 w 1456"/>
                  <a:gd name="T13" fmla="*/ 1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1 h 2088"/>
                  <a:gd name="T20" fmla="*/ 0 w 1456"/>
                  <a:gd name="T21" fmla="*/ 2 h 2088"/>
                  <a:gd name="T22" fmla="*/ 0 w 1456"/>
                  <a:gd name="T23" fmla="*/ 3 h 2088"/>
                  <a:gd name="T24" fmla="*/ 0 w 1456"/>
                  <a:gd name="T25" fmla="*/ 4 h 2088"/>
                  <a:gd name="T26" fmla="*/ 0 w 1456"/>
                  <a:gd name="T27" fmla="*/ 4 h 2088"/>
                  <a:gd name="T28" fmla="*/ 0 w 1456"/>
                  <a:gd name="T29" fmla="*/ 3 h 2088"/>
                  <a:gd name="T30" fmla="*/ 0 w 1456"/>
                  <a:gd name="T31" fmla="*/ 2 h 2088"/>
                  <a:gd name="T32" fmla="*/ 0 w 1456"/>
                  <a:gd name="T33" fmla="*/ 1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40" name="Freeform 117"/>
              <p:cNvSpPr>
                <a:spLocks/>
              </p:cNvSpPr>
              <p:nvPr/>
            </p:nvSpPr>
            <p:spPr bwMode="hidden">
              <a:xfrm rot="21428822" flipH="1">
                <a:off x="2294" y="2929"/>
                <a:ext cx="706" cy="1014"/>
              </a:xfrm>
              <a:custGeom>
                <a:avLst/>
                <a:gdLst>
                  <a:gd name="T0" fmla="*/ 0 w 1456"/>
                  <a:gd name="T1" fmla="*/ 0 h 2088"/>
                  <a:gd name="T2" fmla="*/ 2 w 1456"/>
                  <a:gd name="T3" fmla="*/ 0 h 2088"/>
                  <a:gd name="T4" fmla="*/ 4 w 1456"/>
                  <a:gd name="T5" fmla="*/ 4 h 2088"/>
                  <a:gd name="T6" fmla="*/ 4 w 1456"/>
                  <a:gd name="T7" fmla="*/ 6 h 2088"/>
                  <a:gd name="T8" fmla="*/ 4 w 1456"/>
                  <a:gd name="T9" fmla="*/ 6 h 2088"/>
                  <a:gd name="T10" fmla="*/ 3 w 1456"/>
                  <a:gd name="T11" fmla="*/ 4 h 2088"/>
                  <a:gd name="T12" fmla="*/ 2 w 1456"/>
                  <a:gd name="T13" fmla="*/ 2 h 2088"/>
                  <a:gd name="T14" fmla="*/ 1 w 1456"/>
                  <a:gd name="T15" fmla="*/ 0 h 2088"/>
                  <a:gd name="T16" fmla="*/ 0 w 1456"/>
                  <a:gd name="T17" fmla="*/ 1 h 2088"/>
                  <a:gd name="T18" fmla="*/ 1 w 1456"/>
                  <a:gd name="T19" fmla="*/ 1 h 2088"/>
                  <a:gd name="T20" fmla="*/ 2 w 1456"/>
                  <a:gd name="T21" fmla="*/ 3 h 2088"/>
                  <a:gd name="T22" fmla="*/ 3 w 1456"/>
                  <a:gd name="T23" fmla="*/ 5 h 2088"/>
                  <a:gd name="T24" fmla="*/ 4 w 1456"/>
                  <a:gd name="T25" fmla="*/ 6 h 2088"/>
                  <a:gd name="T26" fmla="*/ 4 w 1456"/>
                  <a:gd name="T27" fmla="*/ 6 h 2088"/>
                  <a:gd name="T28" fmla="*/ 3 w 1456"/>
                  <a:gd name="T29" fmla="*/ 6 h 2088"/>
                  <a:gd name="T30" fmla="*/ 1 w 1456"/>
                  <a:gd name="T31" fmla="*/ 4 h 2088"/>
                  <a:gd name="T32" fmla="*/ 0 w 1456"/>
                  <a:gd name="T33" fmla="*/ 2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41" name="Freeform 118"/>
              <p:cNvSpPr>
                <a:spLocks/>
              </p:cNvSpPr>
              <p:nvPr/>
            </p:nvSpPr>
            <p:spPr bwMode="hidden">
              <a:xfrm>
                <a:off x="3188" y="2454"/>
                <a:ext cx="978" cy="332"/>
              </a:xfrm>
              <a:custGeom>
                <a:avLst/>
                <a:gdLst>
                  <a:gd name="T0" fmla="*/ 0 w 2020"/>
                  <a:gd name="T1" fmla="*/ 1 h 688"/>
                  <a:gd name="T2" fmla="*/ 0 w 2020"/>
                  <a:gd name="T3" fmla="*/ 1 h 688"/>
                  <a:gd name="T4" fmla="*/ 0 w 2020"/>
                  <a:gd name="T5" fmla="*/ 0 h 688"/>
                  <a:gd name="T6" fmla="*/ 1 w 2020"/>
                  <a:gd name="T7" fmla="*/ 0 h 688"/>
                  <a:gd name="T8" fmla="*/ 3 w 2020"/>
                  <a:gd name="T9" fmla="*/ 0 h 688"/>
                  <a:gd name="T10" fmla="*/ 5 w 2020"/>
                  <a:gd name="T11" fmla="*/ 0 h 688"/>
                  <a:gd name="T12" fmla="*/ 6 w 2020"/>
                  <a:gd name="T13" fmla="*/ 1 h 688"/>
                  <a:gd name="T14" fmla="*/ 6 w 2020"/>
                  <a:gd name="T15" fmla="*/ 1 h 688"/>
                  <a:gd name="T16" fmla="*/ 5 w 2020"/>
                  <a:gd name="T17" fmla="*/ 1 h 688"/>
                  <a:gd name="T18" fmla="*/ 4 w 2020"/>
                  <a:gd name="T19" fmla="*/ 1 h 688"/>
                  <a:gd name="T20" fmla="*/ 3 w 2020"/>
                  <a:gd name="T21" fmla="*/ 1 h 688"/>
                  <a:gd name="T22" fmla="*/ 1 w 2020"/>
                  <a:gd name="T23" fmla="*/ 1 h 688"/>
                  <a:gd name="T24" fmla="*/ 1 w 2020"/>
                  <a:gd name="T25" fmla="*/ 1 h 688"/>
                  <a:gd name="T26" fmla="*/ 1 w 2020"/>
                  <a:gd name="T27" fmla="*/ 1 h 688"/>
                  <a:gd name="T28" fmla="*/ 1 w 2020"/>
                  <a:gd name="T29" fmla="*/ 1 h 688"/>
                  <a:gd name="T30" fmla="*/ 3 w 2020"/>
                  <a:gd name="T31" fmla="*/ 1 h 688"/>
                  <a:gd name="T32" fmla="*/ 5 w 2020"/>
                  <a:gd name="T33" fmla="*/ 1 h 688"/>
                  <a:gd name="T34" fmla="*/ 5 w 2020"/>
                  <a:gd name="T35" fmla="*/ 2 h 688"/>
                  <a:gd name="T36" fmla="*/ 4 w 2020"/>
                  <a:gd name="T37" fmla="*/ 2 h 688"/>
                  <a:gd name="T38" fmla="*/ 2 w 2020"/>
                  <a:gd name="T39" fmla="*/ 2 h 688"/>
                  <a:gd name="T40" fmla="*/ 0 w 2020"/>
                  <a:gd name="T41" fmla="*/ 1 h 6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42" name="Freeform 119"/>
              <p:cNvSpPr>
                <a:spLocks/>
              </p:cNvSpPr>
              <p:nvPr/>
            </p:nvSpPr>
            <p:spPr bwMode="hidden">
              <a:xfrm rot="-744944">
                <a:off x="3295" y="2728"/>
                <a:ext cx="706" cy="1014"/>
              </a:xfrm>
              <a:custGeom>
                <a:avLst/>
                <a:gdLst>
                  <a:gd name="T0" fmla="*/ 0 w 1456"/>
                  <a:gd name="T1" fmla="*/ 0 h 2088"/>
                  <a:gd name="T2" fmla="*/ 2 w 1456"/>
                  <a:gd name="T3" fmla="*/ 0 h 2088"/>
                  <a:gd name="T4" fmla="*/ 4 w 1456"/>
                  <a:gd name="T5" fmla="*/ 4 h 2088"/>
                  <a:gd name="T6" fmla="*/ 4 w 1456"/>
                  <a:gd name="T7" fmla="*/ 6 h 2088"/>
                  <a:gd name="T8" fmla="*/ 4 w 1456"/>
                  <a:gd name="T9" fmla="*/ 6 h 2088"/>
                  <a:gd name="T10" fmla="*/ 3 w 1456"/>
                  <a:gd name="T11" fmla="*/ 4 h 2088"/>
                  <a:gd name="T12" fmla="*/ 2 w 1456"/>
                  <a:gd name="T13" fmla="*/ 2 h 2088"/>
                  <a:gd name="T14" fmla="*/ 1 w 1456"/>
                  <a:gd name="T15" fmla="*/ 0 h 2088"/>
                  <a:gd name="T16" fmla="*/ 0 w 1456"/>
                  <a:gd name="T17" fmla="*/ 1 h 2088"/>
                  <a:gd name="T18" fmla="*/ 1 w 1456"/>
                  <a:gd name="T19" fmla="*/ 1 h 2088"/>
                  <a:gd name="T20" fmla="*/ 2 w 1456"/>
                  <a:gd name="T21" fmla="*/ 3 h 2088"/>
                  <a:gd name="T22" fmla="*/ 3 w 1456"/>
                  <a:gd name="T23" fmla="*/ 5 h 2088"/>
                  <a:gd name="T24" fmla="*/ 4 w 1456"/>
                  <a:gd name="T25" fmla="*/ 6 h 2088"/>
                  <a:gd name="T26" fmla="*/ 4 w 1456"/>
                  <a:gd name="T27" fmla="*/ 6 h 2088"/>
                  <a:gd name="T28" fmla="*/ 3 w 1456"/>
                  <a:gd name="T29" fmla="*/ 6 h 2088"/>
                  <a:gd name="T30" fmla="*/ 1 w 1456"/>
                  <a:gd name="T31" fmla="*/ 4 h 2088"/>
                  <a:gd name="T32" fmla="*/ 0 w 1456"/>
                  <a:gd name="T33" fmla="*/ 2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43" name="Freeform 120"/>
              <p:cNvSpPr>
                <a:spLocks/>
              </p:cNvSpPr>
              <p:nvPr/>
            </p:nvSpPr>
            <p:spPr bwMode="hidden">
              <a:xfrm>
                <a:off x="2993" y="2966"/>
                <a:ext cx="474" cy="1164"/>
              </a:xfrm>
              <a:custGeom>
                <a:avLst/>
                <a:gdLst>
                  <a:gd name="T0" fmla="*/ 0 w 980"/>
                  <a:gd name="T1" fmla="*/ 4 h 2408"/>
                  <a:gd name="T2" fmla="*/ 0 w 980"/>
                  <a:gd name="T3" fmla="*/ 2 h 2408"/>
                  <a:gd name="T4" fmla="*/ 0 w 980"/>
                  <a:gd name="T5" fmla="*/ 1 h 2408"/>
                  <a:gd name="T6" fmla="*/ 0 w 980"/>
                  <a:gd name="T7" fmla="*/ 0 h 2408"/>
                  <a:gd name="T8" fmla="*/ 1 w 980"/>
                  <a:gd name="T9" fmla="*/ 0 h 2408"/>
                  <a:gd name="T10" fmla="*/ 2 w 980"/>
                  <a:gd name="T11" fmla="*/ 1 h 2408"/>
                  <a:gd name="T12" fmla="*/ 2 w 980"/>
                  <a:gd name="T13" fmla="*/ 3 h 2408"/>
                  <a:gd name="T14" fmla="*/ 3 w 980"/>
                  <a:gd name="T15" fmla="*/ 6 h 2408"/>
                  <a:gd name="T16" fmla="*/ 3 w 980"/>
                  <a:gd name="T17" fmla="*/ 7 h 2408"/>
                  <a:gd name="T18" fmla="*/ 2 w 980"/>
                  <a:gd name="T19" fmla="*/ 7 h 2408"/>
                  <a:gd name="T20" fmla="*/ 2 w 980"/>
                  <a:gd name="T21" fmla="*/ 6 h 2408"/>
                  <a:gd name="T22" fmla="*/ 2 w 980"/>
                  <a:gd name="T23" fmla="*/ 4 h 2408"/>
                  <a:gd name="T24" fmla="*/ 1 w 980"/>
                  <a:gd name="T25" fmla="*/ 1 h 2408"/>
                  <a:gd name="T26" fmla="*/ 1 w 980"/>
                  <a:gd name="T27" fmla="*/ 1 h 2408"/>
                  <a:gd name="T28" fmla="*/ 1 w 980"/>
                  <a:gd name="T29" fmla="*/ 1 h 2408"/>
                  <a:gd name="T30" fmla="*/ 1 w 980"/>
                  <a:gd name="T31" fmla="*/ 3 h 2408"/>
                  <a:gd name="T32" fmla="*/ 2 w 980"/>
                  <a:gd name="T33" fmla="*/ 5 h 2408"/>
                  <a:gd name="T34" fmla="*/ 2 w 980"/>
                  <a:gd name="T35" fmla="*/ 7 h 2408"/>
                  <a:gd name="T36" fmla="*/ 2 w 980"/>
                  <a:gd name="T37" fmla="*/ 7 h 2408"/>
                  <a:gd name="T38" fmla="*/ 1 w 980"/>
                  <a:gd name="T39" fmla="*/ 6 h 2408"/>
                  <a:gd name="T40" fmla="*/ 0 w 980"/>
                  <a:gd name="T41" fmla="*/ 4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1044" name="Group 121"/>
              <p:cNvGrpSpPr>
                <a:grpSpLocks/>
              </p:cNvGrpSpPr>
              <p:nvPr/>
            </p:nvGrpSpPr>
            <p:grpSpPr bwMode="auto">
              <a:xfrm>
                <a:off x="2162" y="0"/>
                <a:ext cx="1981" cy="1676"/>
                <a:chOff x="2305" y="2222"/>
                <a:chExt cx="1981" cy="1676"/>
              </a:xfrm>
            </p:grpSpPr>
            <p:sp>
              <p:nvSpPr>
                <p:cNvPr id="1104" name="Freeform 122"/>
                <p:cNvSpPr>
                  <a:spLocks/>
                </p:cNvSpPr>
                <p:nvPr/>
              </p:nvSpPr>
              <p:spPr bwMode="hidden">
                <a:xfrm rot="2199825" flipH="1">
                  <a:off x="2305" y="2232"/>
                  <a:ext cx="479" cy="950"/>
                </a:xfrm>
                <a:custGeom>
                  <a:avLst/>
                  <a:gdLst>
                    <a:gd name="T0" fmla="*/ 0 w 1456"/>
                    <a:gd name="T1" fmla="*/ 0 h 2088"/>
                    <a:gd name="T2" fmla="*/ 0 w 1456"/>
                    <a:gd name="T3" fmla="*/ 0 h 2088"/>
                    <a:gd name="T4" fmla="*/ 0 w 1456"/>
                    <a:gd name="T5" fmla="*/ 2 h 2088"/>
                    <a:gd name="T6" fmla="*/ 0 w 1456"/>
                    <a:gd name="T7" fmla="*/ 4 h 2088"/>
                    <a:gd name="T8" fmla="*/ 0 w 1456"/>
                    <a:gd name="T9" fmla="*/ 4 h 2088"/>
                    <a:gd name="T10" fmla="*/ 0 w 1456"/>
                    <a:gd name="T11" fmla="*/ 2 h 2088"/>
                    <a:gd name="T12" fmla="*/ 0 w 1456"/>
                    <a:gd name="T13" fmla="*/ 1 h 2088"/>
                    <a:gd name="T14" fmla="*/ 0 w 1456"/>
                    <a:gd name="T15" fmla="*/ 0 h 2088"/>
                    <a:gd name="T16" fmla="*/ 0 w 1456"/>
                    <a:gd name="T17" fmla="*/ 0 h 2088"/>
                    <a:gd name="T18" fmla="*/ 0 w 1456"/>
                    <a:gd name="T19" fmla="*/ 1 h 2088"/>
                    <a:gd name="T20" fmla="*/ 0 w 1456"/>
                    <a:gd name="T21" fmla="*/ 2 h 2088"/>
                    <a:gd name="T22" fmla="*/ 0 w 1456"/>
                    <a:gd name="T23" fmla="*/ 3 h 2088"/>
                    <a:gd name="T24" fmla="*/ 0 w 1456"/>
                    <a:gd name="T25" fmla="*/ 4 h 2088"/>
                    <a:gd name="T26" fmla="*/ 0 w 1456"/>
                    <a:gd name="T27" fmla="*/ 4 h 2088"/>
                    <a:gd name="T28" fmla="*/ 0 w 1456"/>
                    <a:gd name="T29" fmla="*/ 3 h 2088"/>
                    <a:gd name="T30" fmla="*/ 0 w 1456"/>
                    <a:gd name="T31" fmla="*/ 2 h 2088"/>
                    <a:gd name="T32" fmla="*/ 0 w 1456"/>
                    <a:gd name="T33" fmla="*/ 1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05" name="Freeform 123"/>
                <p:cNvSpPr>
                  <a:spLocks/>
                </p:cNvSpPr>
                <p:nvPr/>
              </p:nvSpPr>
              <p:spPr bwMode="hidden">
                <a:xfrm rot="21428822" flipH="1">
                  <a:off x="2414" y="2697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06" name="Freeform 124"/>
                <p:cNvSpPr>
                  <a:spLocks/>
                </p:cNvSpPr>
                <p:nvPr/>
              </p:nvSpPr>
              <p:spPr bwMode="hidden">
                <a:xfrm>
                  <a:off x="3308" y="2222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07" name="Freeform 125"/>
                <p:cNvSpPr>
                  <a:spLocks/>
                </p:cNvSpPr>
                <p:nvPr/>
              </p:nvSpPr>
              <p:spPr bwMode="hidden">
                <a:xfrm rot="-744944">
                  <a:off x="3415" y="249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08" name="Freeform 126"/>
                <p:cNvSpPr>
                  <a:spLocks/>
                </p:cNvSpPr>
                <p:nvPr/>
              </p:nvSpPr>
              <p:spPr bwMode="hidden">
                <a:xfrm>
                  <a:off x="3113" y="2734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045" name="Group 127"/>
              <p:cNvGrpSpPr>
                <a:grpSpLocks/>
              </p:cNvGrpSpPr>
              <p:nvPr/>
            </p:nvGrpSpPr>
            <p:grpSpPr bwMode="auto">
              <a:xfrm>
                <a:off x="196" y="1100"/>
                <a:ext cx="2234" cy="1706"/>
                <a:chOff x="196" y="1100"/>
                <a:chExt cx="2234" cy="1706"/>
              </a:xfrm>
            </p:grpSpPr>
            <p:sp>
              <p:nvSpPr>
                <p:cNvPr id="1099" name="Freeform 128"/>
                <p:cNvSpPr>
                  <a:spLocks/>
                </p:cNvSpPr>
                <p:nvPr/>
              </p:nvSpPr>
              <p:spPr bwMode="hidden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00" name="Freeform 129"/>
                <p:cNvSpPr>
                  <a:spLocks/>
                </p:cNvSpPr>
                <p:nvPr/>
              </p:nvSpPr>
              <p:spPr bwMode="hidden">
                <a:xfrm>
                  <a:off x="1295" y="1642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01" name="Freeform 130"/>
                <p:cNvSpPr>
                  <a:spLocks/>
                </p:cNvSpPr>
                <p:nvPr/>
              </p:nvSpPr>
              <p:spPr bwMode="hidden">
                <a:xfrm>
                  <a:off x="1452" y="1100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02" name="Freeform 131"/>
                <p:cNvSpPr>
                  <a:spLocks/>
                </p:cNvSpPr>
                <p:nvPr/>
              </p:nvSpPr>
              <p:spPr bwMode="hidden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03" name="Freeform 132"/>
                <p:cNvSpPr>
                  <a:spLocks/>
                </p:cNvSpPr>
                <p:nvPr/>
              </p:nvSpPr>
              <p:spPr bwMode="hidden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046" name="Group 133"/>
              <p:cNvGrpSpPr>
                <a:grpSpLocks/>
              </p:cNvGrpSpPr>
              <p:nvPr/>
            </p:nvGrpSpPr>
            <p:grpSpPr bwMode="auto">
              <a:xfrm>
                <a:off x="4660" y="0"/>
                <a:ext cx="385" cy="4308"/>
                <a:chOff x="4660" y="0"/>
                <a:chExt cx="385" cy="4308"/>
              </a:xfrm>
            </p:grpSpPr>
            <p:sp>
              <p:nvSpPr>
                <p:cNvPr id="1095" name="Freeform 134"/>
                <p:cNvSpPr>
                  <a:spLocks/>
                </p:cNvSpPr>
                <p:nvPr/>
              </p:nvSpPr>
              <p:spPr bwMode="hidden">
                <a:xfrm>
                  <a:off x="4676" y="0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96" name="Freeform 135"/>
                <p:cNvSpPr>
                  <a:spLocks/>
                </p:cNvSpPr>
                <p:nvPr/>
              </p:nvSpPr>
              <p:spPr bwMode="hidden">
                <a:xfrm>
                  <a:off x="4767" y="2173"/>
                  <a:ext cx="251" cy="390"/>
                </a:xfrm>
                <a:custGeom>
                  <a:avLst/>
                  <a:gdLst>
                    <a:gd name="T0" fmla="*/ 32 w 251"/>
                    <a:gd name="T1" fmla="*/ 379 h 390"/>
                    <a:gd name="T2" fmla="*/ 77 w 251"/>
                    <a:gd name="T3" fmla="*/ 364 h 390"/>
                    <a:gd name="T4" fmla="*/ 152 w 251"/>
                    <a:gd name="T5" fmla="*/ 370 h 390"/>
                    <a:gd name="T6" fmla="*/ 209 w 251"/>
                    <a:gd name="T7" fmla="*/ 388 h 390"/>
                    <a:gd name="T8" fmla="*/ 242 w 251"/>
                    <a:gd name="T9" fmla="*/ 379 h 390"/>
                    <a:gd name="T10" fmla="*/ 248 w 251"/>
                    <a:gd name="T11" fmla="*/ 328 h 390"/>
                    <a:gd name="T12" fmla="*/ 227 w 251"/>
                    <a:gd name="T13" fmla="*/ 175 h 390"/>
                    <a:gd name="T14" fmla="*/ 194 w 251"/>
                    <a:gd name="T15" fmla="*/ 130 h 390"/>
                    <a:gd name="T16" fmla="*/ 179 w 251"/>
                    <a:gd name="T17" fmla="*/ 295 h 390"/>
                    <a:gd name="T18" fmla="*/ 152 w 251"/>
                    <a:gd name="T19" fmla="*/ 307 h 390"/>
                    <a:gd name="T20" fmla="*/ 134 w 251"/>
                    <a:gd name="T21" fmla="*/ 163 h 390"/>
                    <a:gd name="T22" fmla="*/ 65 w 251"/>
                    <a:gd name="T23" fmla="*/ 13 h 390"/>
                    <a:gd name="T24" fmla="*/ 29 w 251"/>
                    <a:gd name="T25" fmla="*/ 85 h 390"/>
                    <a:gd name="T26" fmla="*/ 26 w 251"/>
                    <a:gd name="T27" fmla="*/ 271 h 390"/>
                    <a:gd name="T28" fmla="*/ 2 w 251"/>
                    <a:gd name="T29" fmla="*/ 337 h 390"/>
                    <a:gd name="T30" fmla="*/ 11 w 251"/>
                    <a:gd name="T31" fmla="*/ 379 h 390"/>
                    <a:gd name="T32" fmla="*/ 32 w 251"/>
                    <a:gd name="T33" fmla="*/ 379 h 39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97" name="Freeform 136"/>
                <p:cNvSpPr>
                  <a:spLocks/>
                </p:cNvSpPr>
                <p:nvPr/>
              </p:nvSpPr>
              <p:spPr bwMode="hidden">
                <a:xfrm>
                  <a:off x="4660" y="2594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98" name="Freeform 137"/>
                <p:cNvSpPr>
                  <a:spLocks/>
                </p:cNvSpPr>
                <p:nvPr/>
              </p:nvSpPr>
              <p:spPr bwMode="hidden">
                <a:xfrm>
                  <a:off x="4785" y="2643"/>
                  <a:ext cx="146" cy="154"/>
                </a:xfrm>
                <a:custGeom>
                  <a:avLst/>
                  <a:gdLst>
                    <a:gd name="T0" fmla="*/ 14 w 146"/>
                    <a:gd name="T1" fmla="*/ 11 h 154"/>
                    <a:gd name="T2" fmla="*/ 92 w 146"/>
                    <a:gd name="T3" fmla="*/ 2 h 154"/>
                    <a:gd name="T4" fmla="*/ 140 w 146"/>
                    <a:gd name="T5" fmla="*/ 14 h 154"/>
                    <a:gd name="T6" fmla="*/ 128 w 146"/>
                    <a:gd name="T7" fmla="*/ 89 h 154"/>
                    <a:gd name="T8" fmla="*/ 116 w 146"/>
                    <a:gd name="T9" fmla="*/ 146 h 154"/>
                    <a:gd name="T10" fmla="*/ 74 w 146"/>
                    <a:gd name="T11" fmla="*/ 134 h 154"/>
                    <a:gd name="T12" fmla="*/ 32 w 146"/>
                    <a:gd name="T13" fmla="*/ 128 h 154"/>
                    <a:gd name="T14" fmla="*/ 5 w 146"/>
                    <a:gd name="T15" fmla="*/ 56 h 154"/>
                    <a:gd name="T16" fmla="*/ 14 w 146"/>
                    <a:gd name="T17" fmla="*/ 11 h 1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047" name="Group 138"/>
              <p:cNvGrpSpPr>
                <a:grpSpLocks/>
              </p:cNvGrpSpPr>
              <p:nvPr/>
            </p:nvGrpSpPr>
            <p:grpSpPr bwMode="auto">
              <a:xfrm>
                <a:off x="3500" y="0"/>
                <a:ext cx="494" cy="4313"/>
                <a:chOff x="3792" y="-7"/>
                <a:chExt cx="494" cy="4328"/>
              </a:xfrm>
            </p:grpSpPr>
            <p:sp>
              <p:nvSpPr>
                <p:cNvPr id="1093" name="Freeform 139"/>
                <p:cNvSpPr>
                  <a:spLocks/>
                </p:cNvSpPr>
                <p:nvPr/>
              </p:nvSpPr>
              <p:spPr bwMode="hidden">
                <a:xfrm>
                  <a:off x="3792" y="0"/>
                  <a:ext cx="416" cy="4321"/>
                </a:xfrm>
                <a:custGeom>
                  <a:avLst/>
                  <a:gdLst>
                    <a:gd name="T0" fmla="*/ 12 w 416"/>
                    <a:gd name="T1" fmla="*/ 0 h 4321"/>
                    <a:gd name="T2" fmla="*/ 18 w 416"/>
                    <a:gd name="T3" fmla="*/ 406 h 4321"/>
                    <a:gd name="T4" fmla="*/ 3 w 416"/>
                    <a:gd name="T5" fmla="*/ 662 h 4321"/>
                    <a:gd name="T6" fmla="*/ 8 w 416"/>
                    <a:gd name="T7" fmla="*/ 713 h 4321"/>
                    <a:gd name="T8" fmla="*/ 24 w 416"/>
                    <a:gd name="T9" fmla="*/ 740 h 4321"/>
                    <a:gd name="T10" fmla="*/ 42 w 416"/>
                    <a:gd name="T11" fmla="*/ 758 h 4321"/>
                    <a:gd name="T12" fmla="*/ 36 w 416"/>
                    <a:gd name="T13" fmla="*/ 803 h 4321"/>
                    <a:gd name="T14" fmla="*/ 12 w 416"/>
                    <a:gd name="T15" fmla="*/ 824 h 4321"/>
                    <a:gd name="T16" fmla="*/ 0 w 416"/>
                    <a:gd name="T17" fmla="*/ 878 h 4321"/>
                    <a:gd name="T18" fmla="*/ 9 w 416"/>
                    <a:gd name="T19" fmla="*/ 2903 h 4321"/>
                    <a:gd name="T20" fmla="*/ 9 w 416"/>
                    <a:gd name="T21" fmla="*/ 3276 h 4321"/>
                    <a:gd name="T22" fmla="*/ 16 w 416"/>
                    <a:gd name="T23" fmla="*/ 3330 h 4321"/>
                    <a:gd name="T24" fmla="*/ 42 w 416"/>
                    <a:gd name="T25" fmla="*/ 3354 h 4321"/>
                    <a:gd name="T26" fmla="*/ 51 w 416"/>
                    <a:gd name="T27" fmla="*/ 3390 h 4321"/>
                    <a:gd name="T28" fmla="*/ 39 w 416"/>
                    <a:gd name="T29" fmla="*/ 3427 h 4321"/>
                    <a:gd name="T30" fmla="*/ 24 w 416"/>
                    <a:gd name="T31" fmla="*/ 3466 h 4321"/>
                    <a:gd name="T32" fmla="*/ 31 w 416"/>
                    <a:gd name="T33" fmla="*/ 4321 h 4321"/>
                    <a:gd name="T34" fmla="*/ 102 w 416"/>
                    <a:gd name="T35" fmla="*/ 4317 h 4321"/>
                    <a:gd name="T36" fmla="*/ 93 w 416"/>
                    <a:gd name="T37" fmla="*/ 3529 h 4321"/>
                    <a:gd name="T38" fmla="*/ 117 w 416"/>
                    <a:gd name="T39" fmla="*/ 3496 h 4321"/>
                    <a:gd name="T40" fmla="*/ 156 w 416"/>
                    <a:gd name="T41" fmla="*/ 3493 h 4321"/>
                    <a:gd name="T42" fmla="*/ 297 w 416"/>
                    <a:gd name="T43" fmla="*/ 3502 h 4321"/>
                    <a:gd name="T44" fmla="*/ 345 w 416"/>
                    <a:gd name="T45" fmla="*/ 3502 h 4321"/>
                    <a:gd name="T46" fmla="*/ 357 w 416"/>
                    <a:gd name="T47" fmla="*/ 3478 h 4321"/>
                    <a:gd name="T48" fmla="*/ 315 w 416"/>
                    <a:gd name="T49" fmla="*/ 3459 h 4321"/>
                    <a:gd name="T50" fmla="*/ 128 w 416"/>
                    <a:gd name="T51" fmla="*/ 3444 h 4321"/>
                    <a:gd name="T52" fmla="*/ 99 w 416"/>
                    <a:gd name="T53" fmla="*/ 3430 h 4321"/>
                    <a:gd name="T54" fmla="*/ 120 w 416"/>
                    <a:gd name="T55" fmla="*/ 3408 h 4321"/>
                    <a:gd name="T56" fmla="*/ 210 w 416"/>
                    <a:gd name="T57" fmla="*/ 3399 h 4321"/>
                    <a:gd name="T58" fmla="*/ 337 w 416"/>
                    <a:gd name="T59" fmla="*/ 3398 h 4321"/>
                    <a:gd name="T60" fmla="*/ 381 w 416"/>
                    <a:gd name="T61" fmla="*/ 3381 h 4321"/>
                    <a:gd name="T62" fmla="*/ 128 w 416"/>
                    <a:gd name="T63" fmla="*/ 3375 h 4321"/>
                    <a:gd name="T64" fmla="*/ 87 w 416"/>
                    <a:gd name="T65" fmla="*/ 3336 h 4321"/>
                    <a:gd name="T66" fmla="*/ 68 w 416"/>
                    <a:gd name="T67" fmla="*/ 3285 h 4321"/>
                    <a:gd name="T68" fmla="*/ 63 w 416"/>
                    <a:gd name="T69" fmla="*/ 1525 h 4321"/>
                    <a:gd name="T70" fmla="*/ 68 w 416"/>
                    <a:gd name="T71" fmla="*/ 885 h 4321"/>
                    <a:gd name="T72" fmla="*/ 84 w 416"/>
                    <a:gd name="T73" fmla="*/ 851 h 4321"/>
                    <a:gd name="T74" fmla="*/ 120 w 416"/>
                    <a:gd name="T75" fmla="*/ 832 h 4321"/>
                    <a:gd name="T76" fmla="*/ 405 w 416"/>
                    <a:gd name="T77" fmla="*/ 825 h 4321"/>
                    <a:gd name="T78" fmla="*/ 405 w 416"/>
                    <a:gd name="T79" fmla="*/ 765 h 4321"/>
                    <a:gd name="T80" fmla="*/ 203 w 416"/>
                    <a:gd name="T81" fmla="*/ 765 h 4321"/>
                    <a:gd name="T82" fmla="*/ 150 w 416"/>
                    <a:gd name="T83" fmla="*/ 752 h 4321"/>
                    <a:gd name="T84" fmla="*/ 105 w 416"/>
                    <a:gd name="T85" fmla="*/ 728 h 4321"/>
                    <a:gd name="T86" fmla="*/ 75 w 416"/>
                    <a:gd name="T87" fmla="*/ 705 h 4321"/>
                    <a:gd name="T88" fmla="*/ 60 w 416"/>
                    <a:gd name="T89" fmla="*/ 645 h 4321"/>
                    <a:gd name="T90" fmla="*/ 81 w 416"/>
                    <a:gd name="T91" fmla="*/ 316 h 4321"/>
                    <a:gd name="T92" fmla="*/ 81 w 416"/>
                    <a:gd name="T93" fmla="*/ 0 h 4321"/>
                    <a:gd name="T94" fmla="*/ 12 w 416"/>
                    <a:gd name="T95" fmla="*/ 0 h 4321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0" t="0" r="r" b="b"/>
                  <a:pathLst>
                    <a:path w="416" h="4321">
                      <a:moveTo>
                        <a:pt x="12" y="0"/>
                      </a:moveTo>
                      <a:lnTo>
                        <a:pt x="18" y="406"/>
                      </a:lnTo>
                      <a:lnTo>
                        <a:pt x="3" y="662"/>
                      </a:lnTo>
                      <a:lnTo>
                        <a:pt x="8" y="713"/>
                      </a:lnTo>
                      <a:lnTo>
                        <a:pt x="24" y="740"/>
                      </a:lnTo>
                      <a:lnTo>
                        <a:pt x="42" y="758"/>
                      </a:lnTo>
                      <a:lnTo>
                        <a:pt x="36" y="803"/>
                      </a:lnTo>
                      <a:lnTo>
                        <a:pt x="12" y="824"/>
                      </a:lnTo>
                      <a:lnTo>
                        <a:pt x="0" y="878"/>
                      </a:lnTo>
                      <a:cubicBezTo>
                        <a:pt x="0" y="1224"/>
                        <a:pt x="8" y="2504"/>
                        <a:pt x="9" y="2903"/>
                      </a:cubicBezTo>
                      <a:cubicBezTo>
                        <a:pt x="10" y="3302"/>
                        <a:pt x="8" y="3205"/>
                        <a:pt x="9" y="3276"/>
                      </a:cubicBezTo>
                      <a:lnTo>
                        <a:pt x="16" y="3330"/>
                      </a:lnTo>
                      <a:lnTo>
                        <a:pt x="42" y="3354"/>
                      </a:lnTo>
                      <a:lnTo>
                        <a:pt x="51" y="3390"/>
                      </a:lnTo>
                      <a:lnTo>
                        <a:pt x="39" y="3427"/>
                      </a:lnTo>
                      <a:lnTo>
                        <a:pt x="24" y="3466"/>
                      </a:lnTo>
                      <a:cubicBezTo>
                        <a:pt x="23" y="3615"/>
                        <a:pt x="18" y="4179"/>
                        <a:pt x="31" y="4321"/>
                      </a:cubicBezTo>
                      <a:lnTo>
                        <a:pt x="102" y="4317"/>
                      </a:lnTo>
                      <a:cubicBezTo>
                        <a:pt x="112" y="4185"/>
                        <a:pt x="91" y="3666"/>
                        <a:pt x="93" y="3529"/>
                      </a:cubicBezTo>
                      <a:lnTo>
                        <a:pt x="117" y="3496"/>
                      </a:lnTo>
                      <a:lnTo>
                        <a:pt x="156" y="3493"/>
                      </a:lnTo>
                      <a:cubicBezTo>
                        <a:pt x="186" y="3494"/>
                        <a:pt x="266" y="3501"/>
                        <a:pt x="297" y="3502"/>
                      </a:cubicBezTo>
                      <a:cubicBezTo>
                        <a:pt x="328" y="3503"/>
                        <a:pt x="335" y="3506"/>
                        <a:pt x="345" y="3502"/>
                      </a:cubicBezTo>
                      <a:cubicBezTo>
                        <a:pt x="355" y="3498"/>
                        <a:pt x="362" y="3485"/>
                        <a:pt x="357" y="3478"/>
                      </a:cubicBezTo>
                      <a:cubicBezTo>
                        <a:pt x="352" y="3471"/>
                        <a:pt x="353" y="3465"/>
                        <a:pt x="315" y="3459"/>
                      </a:cubicBezTo>
                      <a:cubicBezTo>
                        <a:pt x="277" y="3453"/>
                        <a:pt x="164" y="3449"/>
                        <a:pt x="128" y="3444"/>
                      </a:cubicBezTo>
                      <a:cubicBezTo>
                        <a:pt x="92" y="3439"/>
                        <a:pt x="100" y="3436"/>
                        <a:pt x="99" y="3430"/>
                      </a:cubicBezTo>
                      <a:cubicBezTo>
                        <a:pt x="98" y="3424"/>
                        <a:pt x="102" y="3413"/>
                        <a:pt x="120" y="3408"/>
                      </a:cubicBezTo>
                      <a:lnTo>
                        <a:pt x="210" y="3399"/>
                      </a:lnTo>
                      <a:cubicBezTo>
                        <a:pt x="246" y="3397"/>
                        <a:pt x="309" y="3401"/>
                        <a:pt x="337" y="3398"/>
                      </a:cubicBezTo>
                      <a:cubicBezTo>
                        <a:pt x="365" y="3395"/>
                        <a:pt x="416" y="3385"/>
                        <a:pt x="381" y="3381"/>
                      </a:cubicBezTo>
                      <a:cubicBezTo>
                        <a:pt x="346" y="3377"/>
                        <a:pt x="177" y="3382"/>
                        <a:pt x="128" y="3375"/>
                      </a:cubicBezTo>
                      <a:lnTo>
                        <a:pt x="87" y="3336"/>
                      </a:lnTo>
                      <a:lnTo>
                        <a:pt x="68" y="3285"/>
                      </a:lnTo>
                      <a:cubicBezTo>
                        <a:pt x="64" y="2983"/>
                        <a:pt x="63" y="1925"/>
                        <a:pt x="63" y="1525"/>
                      </a:cubicBezTo>
                      <a:lnTo>
                        <a:pt x="68" y="885"/>
                      </a:lnTo>
                      <a:lnTo>
                        <a:pt x="84" y="851"/>
                      </a:lnTo>
                      <a:lnTo>
                        <a:pt x="120" y="832"/>
                      </a:lnTo>
                      <a:lnTo>
                        <a:pt x="405" y="825"/>
                      </a:lnTo>
                      <a:lnTo>
                        <a:pt x="405" y="765"/>
                      </a:lnTo>
                      <a:lnTo>
                        <a:pt x="203" y="765"/>
                      </a:lnTo>
                      <a:lnTo>
                        <a:pt x="150" y="752"/>
                      </a:lnTo>
                      <a:lnTo>
                        <a:pt x="105" y="728"/>
                      </a:lnTo>
                      <a:lnTo>
                        <a:pt x="75" y="705"/>
                      </a:lnTo>
                      <a:lnTo>
                        <a:pt x="60" y="645"/>
                      </a:lnTo>
                      <a:lnTo>
                        <a:pt x="81" y="316"/>
                      </a:lnTo>
                      <a:lnTo>
                        <a:pt x="81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94" name="Freeform 140"/>
                <p:cNvSpPr>
                  <a:spLocks/>
                </p:cNvSpPr>
                <p:nvPr/>
              </p:nvSpPr>
              <p:spPr bwMode="hidden">
                <a:xfrm>
                  <a:off x="4099" y="-7"/>
                  <a:ext cx="187" cy="4323"/>
                </a:xfrm>
                <a:custGeom>
                  <a:avLst/>
                  <a:gdLst>
                    <a:gd name="T0" fmla="*/ 142 w 187"/>
                    <a:gd name="T1" fmla="*/ 0 h 4323"/>
                    <a:gd name="T2" fmla="*/ 157 w 187"/>
                    <a:gd name="T3" fmla="*/ 658 h 4323"/>
                    <a:gd name="T4" fmla="*/ 142 w 187"/>
                    <a:gd name="T5" fmla="*/ 733 h 4323"/>
                    <a:gd name="T6" fmla="*/ 90 w 187"/>
                    <a:gd name="T7" fmla="*/ 763 h 4323"/>
                    <a:gd name="T8" fmla="*/ 53 w 187"/>
                    <a:gd name="T9" fmla="*/ 792 h 4323"/>
                    <a:gd name="T10" fmla="*/ 83 w 187"/>
                    <a:gd name="T11" fmla="*/ 830 h 4323"/>
                    <a:gd name="T12" fmla="*/ 127 w 187"/>
                    <a:gd name="T13" fmla="*/ 837 h 4323"/>
                    <a:gd name="T14" fmla="*/ 157 w 187"/>
                    <a:gd name="T15" fmla="*/ 875 h 4323"/>
                    <a:gd name="T16" fmla="*/ 157 w 187"/>
                    <a:gd name="T17" fmla="*/ 1152 h 4323"/>
                    <a:gd name="T18" fmla="*/ 135 w 187"/>
                    <a:gd name="T19" fmla="*/ 1466 h 4323"/>
                    <a:gd name="T20" fmla="*/ 135 w 187"/>
                    <a:gd name="T21" fmla="*/ 2573 h 4323"/>
                    <a:gd name="T22" fmla="*/ 165 w 187"/>
                    <a:gd name="T23" fmla="*/ 3037 h 4323"/>
                    <a:gd name="T24" fmla="*/ 180 w 187"/>
                    <a:gd name="T25" fmla="*/ 3298 h 4323"/>
                    <a:gd name="T26" fmla="*/ 142 w 187"/>
                    <a:gd name="T27" fmla="*/ 3418 h 4323"/>
                    <a:gd name="T28" fmla="*/ 150 w 187"/>
                    <a:gd name="T29" fmla="*/ 3463 h 4323"/>
                    <a:gd name="T30" fmla="*/ 172 w 187"/>
                    <a:gd name="T31" fmla="*/ 3523 h 4323"/>
                    <a:gd name="T32" fmla="*/ 187 w 187"/>
                    <a:gd name="T33" fmla="*/ 3807 h 4323"/>
                    <a:gd name="T34" fmla="*/ 187 w 187"/>
                    <a:gd name="T35" fmla="*/ 4323 h 4323"/>
                    <a:gd name="T36" fmla="*/ 120 w 187"/>
                    <a:gd name="T37" fmla="*/ 4316 h 4323"/>
                    <a:gd name="T38" fmla="*/ 105 w 187"/>
                    <a:gd name="T39" fmla="*/ 3605 h 4323"/>
                    <a:gd name="T40" fmla="*/ 68 w 187"/>
                    <a:gd name="T41" fmla="*/ 3463 h 4323"/>
                    <a:gd name="T42" fmla="*/ 83 w 187"/>
                    <a:gd name="T43" fmla="*/ 3381 h 4323"/>
                    <a:gd name="T44" fmla="*/ 127 w 187"/>
                    <a:gd name="T45" fmla="*/ 3313 h 4323"/>
                    <a:gd name="T46" fmla="*/ 98 w 187"/>
                    <a:gd name="T47" fmla="*/ 3081 h 4323"/>
                    <a:gd name="T48" fmla="*/ 83 w 187"/>
                    <a:gd name="T49" fmla="*/ 2573 h 4323"/>
                    <a:gd name="T50" fmla="*/ 83 w 187"/>
                    <a:gd name="T51" fmla="*/ 1825 h 4323"/>
                    <a:gd name="T52" fmla="*/ 75 w 187"/>
                    <a:gd name="T53" fmla="*/ 1264 h 4323"/>
                    <a:gd name="T54" fmla="*/ 83 w 187"/>
                    <a:gd name="T55" fmla="*/ 950 h 4323"/>
                    <a:gd name="T56" fmla="*/ 38 w 187"/>
                    <a:gd name="T57" fmla="*/ 852 h 4323"/>
                    <a:gd name="T58" fmla="*/ 0 w 187"/>
                    <a:gd name="T59" fmla="*/ 807 h 4323"/>
                    <a:gd name="T60" fmla="*/ 75 w 187"/>
                    <a:gd name="T61" fmla="*/ 718 h 4323"/>
                    <a:gd name="T62" fmla="*/ 105 w 187"/>
                    <a:gd name="T63" fmla="*/ 605 h 4323"/>
                    <a:gd name="T64" fmla="*/ 90 w 187"/>
                    <a:gd name="T65" fmla="*/ 119 h 4323"/>
                    <a:gd name="T66" fmla="*/ 75 w 187"/>
                    <a:gd name="T67" fmla="*/ 7 h 4323"/>
                    <a:gd name="T68" fmla="*/ 142 w 187"/>
                    <a:gd name="T69" fmla="*/ 0 h 4323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187" h="4323">
                      <a:moveTo>
                        <a:pt x="142" y="0"/>
                      </a:moveTo>
                      <a:lnTo>
                        <a:pt x="157" y="658"/>
                      </a:lnTo>
                      <a:lnTo>
                        <a:pt x="142" y="733"/>
                      </a:lnTo>
                      <a:lnTo>
                        <a:pt x="90" y="763"/>
                      </a:lnTo>
                      <a:lnTo>
                        <a:pt x="53" y="792"/>
                      </a:lnTo>
                      <a:lnTo>
                        <a:pt x="83" y="830"/>
                      </a:lnTo>
                      <a:lnTo>
                        <a:pt x="127" y="837"/>
                      </a:lnTo>
                      <a:lnTo>
                        <a:pt x="157" y="875"/>
                      </a:lnTo>
                      <a:lnTo>
                        <a:pt x="157" y="1152"/>
                      </a:lnTo>
                      <a:lnTo>
                        <a:pt x="135" y="1466"/>
                      </a:lnTo>
                      <a:lnTo>
                        <a:pt x="135" y="2573"/>
                      </a:lnTo>
                      <a:lnTo>
                        <a:pt x="165" y="3037"/>
                      </a:lnTo>
                      <a:lnTo>
                        <a:pt x="180" y="3298"/>
                      </a:lnTo>
                      <a:lnTo>
                        <a:pt x="142" y="3418"/>
                      </a:lnTo>
                      <a:lnTo>
                        <a:pt x="150" y="3463"/>
                      </a:lnTo>
                      <a:lnTo>
                        <a:pt x="172" y="3523"/>
                      </a:lnTo>
                      <a:lnTo>
                        <a:pt x="187" y="3807"/>
                      </a:lnTo>
                      <a:lnTo>
                        <a:pt x="187" y="4323"/>
                      </a:lnTo>
                      <a:lnTo>
                        <a:pt x="120" y="4316"/>
                      </a:lnTo>
                      <a:lnTo>
                        <a:pt x="105" y="3605"/>
                      </a:lnTo>
                      <a:lnTo>
                        <a:pt x="68" y="3463"/>
                      </a:lnTo>
                      <a:lnTo>
                        <a:pt x="83" y="3381"/>
                      </a:lnTo>
                      <a:lnTo>
                        <a:pt x="127" y="3313"/>
                      </a:lnTo>
                      <a:lnTo>
                        <a:pt x="98" y="3081"/>
                      </a:lnTo>
                      <a:lnTo>
                        <a:pt x="83" y="2573"/>
                      </a:lnTo>
                      <a:lnTo>
                        <a:pt x="83" y="1825"/>
                      </a:lnTo>
                      <a:lnTo>
                        <a:pt x="75" y="1264"/>
                      </a:lnTo>
                      <a:lnTo>
                        <a:pt x="83" y="950"/>
                      </a:lnTo>
                      <a:lnTo>
                        <a:pt x="38" y="852"/>
                      </a:lnTo>
                      <a:lnTo>
                        <a:pt x="0" y="807"/>
                      </a:lnTo>
                      <a:lnTo>
                        <a:pt x="75" y="718"/>
                      </a:lnTo>
                      <a:lnTo>
                        <a:pt x="105" y="605"/>
                      </a:lnTo>
                      <a:lnTo>
                        <a:pt x="90" y="119"/>
                      </a:lnTo>
                      <a:lnTo>
                        <a:pt x="75" y="7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048" name="Group 141"/>
              <p:cNvGrpSpPr>
                <a:grpSpLocks/>
              </p:cNvGrpSpPr>
              <p:nvPr/>
            </p:nvGrpSpPr>
            <p:grpSpPr bwMode="auto">
              <a:xfrm>
                <a:off x="2958" y="1201"/>
                <a:ext cx="1763" cy="1448"/>
                <a:chOff x="3387" y="1456"/>
                <a:chExt cx="1707" cy="1402"/>
              </a:xfrm>
            </p:grpSpPr>
            <p:sp>
              <p:nvSpPr>
                <p:cNvPr id="1090" name="Freeform 142"/>
                <p:cNvSpPr>
                  <a:spLocks/>
                </p:cNvSpPr>
                <p:nvPr/>
              </p:nvSpPr>
              <p:spPr bwMode="hidden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91" name="Freeform 143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92" name="Freeform 144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2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1049" name="Freeform 145"/>
              <p:cNvSpPr>
                <a:spLocks/>
              </p:cNvSpPr>
              <p:nvPr/>
            </p:nvSpPr>
            <p:spPr bwMode="hidden">
              <a:xfrm rot="21428822" flipH="1">
                <a:off x="4882" y="660"/>
                <a:ext cx="496" cy="713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0 h 2088"/>
                  <a:gd name="T26" fmla="*/ 0 w 1456"/>
                  <a:gd name="T27" fmla="*/ 0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50" name="Freeform 146"/>
              <p:cNvSpPr>
                <a:spLocks/>
              </p:cNvSpPr>
              <p:nvPr/>
            </p:nvSpPr>
            <p:spPr bwMode="hidden">
              <a:xfrm>
                <a:off x="5541" y="574"/>
                <a:ext cx="216" cy="365"/>
              </a:xfrm>
              <a:custGeom>
                <a:avLst/>
                <a:gdLst>
                  <a:gd name="T0" fmla="*/ 39 w 216"/>
                  <a:gd name="T1" fmla="*/ 8 h 365"/>
                  <a:gd name="T2" fmla="*/ 213 w 216"/>
                  <a:gd name="T3" fmla="*/ 23 h 365"/>
                  <a:gd name="T4" fmla="*/ 216 w 216"/>
                  <a:gd name="T5" fmla="*/ 146 h 365"/>
                  <a:gd name="T6" fmla="*/ 84 w 216"/>
                  <a:gd name="T7" fmla="*/ 66 h 365"/>
                  <a:gd name="T8" fmla="*/ 72 w 216"/>
                  <a:gd name="T9" fmla="*/ 85 h 365"/>
                  <a:gd name="T10" fmla="*/ 169 w 216"/>
                  <a:gd name="T11" fmla="*/ 147 h 365"/>
                  <a:gd name="T12" fmla="*/ 213 w 216"/>
                  <a:gd name="T13" fmla="*/ 194 h 365"/>
                  <a:gd name="T14" fmla="*/ 216 w 216"/>
                  <a:gd name="T15" fmla="*/ 365 h 365"/>
                  <a:gd name="T16" fmla="*/ 45 w 216"/>
                  <a:gd name="T17" fmla="*/ 192 h 365"/>
                  <a:gd name="T18" fmla="*/ 1 w 216"/>
                  <a:gd name="T19" fmla="*/ 68 h 365"/>
                  <a:gd name="T20" fmla="*/ 39 w 216"/>
                  <a:gd name="T21" fmla="*/ 8 h 36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6" h="365">
                    <a:moveTo>
                      <a:pt x="39" y="8"/>
                    </a:moveTo>
                    <a:cubicBezTo>
                      <a:pt x="74" y="1"/>
                      <a:pt x="183" y="0"/>
                      <a:pt x="213" y="23"/>
                    </a:cubicBezTo>
                    <a:lnTo>
                      <a:pt x="216" y="146"/>
                    </a:lnTo>
                    <a:cubicBezTo>
                      <a:pt x="195" y="153"/>
                      <a:pt x="108" y="76"/>
                      <a:pt x="84" y="66"/>
                    </a:cubicBezTo>
                    <a:cubicBezTo>
                      <a:pt x="60" y="56"/>
                      <a:pt x="58" y="72"/>
                      <a:pt x="72" y="85"/>
                    </a:cubicBezTo>
                    <a:cubicBezTo>
                      <a:pt x="86" y="99"/>
                      <a:pt x="146" y="129"/>
                      <a:pt x="169" y="147"/>
                    </a:cubicBezTo>
                    <a:cubicBezTo>
                      <a:pt x="192" y="165"/>
                      <a:pt x="205" y="158"/>
                      <a:pt x="213" y="194"/>
                    </a:cubicBezTo>
                    <a:lnTo>
                      <a:pt x="216" y="365"/>
                    </a:lnTo>
                    <a:cubicBezTo>
                      <a:pt x="188" y="365"/>
                      <a:pt x="81" y="242"/>
                      <a:pt x="45" y="192"/>
                    </a:cubicBezTo>
                    <a:cubicBezTo>
                      <a:pt x="9" y="142"/>
                      <a:pt x="2" y="98"/>
                      <a:pt x="1" y="68"/>
                    </a:cubicBezTo>
                    <a:cubicBezTo>
                      <a:pt x="0" y="37"/>
                      <a:pt x="3" y="16"/>
                      <a:pt x="39" y="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51" name="Freeform 147"/>
              <p:cNvSpPr>
                <a:spLocks/>
              </p:cNvSpPr>
              <p:nvPr/>
            </p:nvSpPr>
            <p:spPr bwMode="hidden">
              <a:xfrm>
                <a:off x="5373" y="686"/>
                <a:ext cx="334" cy="819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0 h 2408"/>
                  <a:gd name="T18" fmla="*/ 0 w 980"/>
                  <a:gd name="T19" fmla="*/ 0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0 h 2408"/>
                  <a:gd name="T36" fmla="*/ 0 w 980"/>
                  <a:gd name="T37" fmla="*/ 0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1052" name="Group 148"/>
              <p:cNvGrpSpPr>
                <a:grpSpLocks/>
              </p:cNvGrpSpPr>
              <p:nvPr/>
            </p:nvGrpSpPr>
            <p:grpSpPr bwMode="auto">
              <a:xfrm>
                <a:off x="4356" y="2717"/>
                <a:ext cx="1199" cy="985"/>
                <a:chOff x="3387" y="1456"/>
                <a:chExt cx="1707" cy="1402"/>
              </a:xfrm>
            </p:grpSpPr>
            <p:sp>
              <p:nvSpPr>
                <p:cNvPr id="1087" name="Freeform 149"/>
                <p:cNvSpPr>
                  <a:spLocks/>
                </p:cNvSpPr>
                <p:nvPr/>
              </p:nvSpPr>
              <p:spPr bwMode="hidden">
                <a:xfrm rot="21428822" flipH="1">
                  <a:off x="3387" y="1657"/>
                  <a:ext cx="706" cy="1015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88" name="Freeform 150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89" name="Freeform 151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053" name="Group 152"/>
              <p:cNvGrpSpPr>
                <a:grpSpLocks/>
              </p:cNvGrpSpPr>
              <p:nvPr/>
            </p:nvGrpSpPr>
            <p:grpSpPr bwMode="auto">
              <a:xfrm>
                <a:off x="1480" y="3480"/>
                <a:ext cx="931" cy="765"/>
                <a:chOff x="3387" y="1456"/>
                <a:chExt cx="1707" cy="1402"/>
              </a:xfrm>
            </p:grpSpPr>
            <p:sp>
              <p:nvSpPr>
                <p:cNvPr id="1084" name="Freeform 153"/>
                <p:cNvSpPr>
                  <a:spLocks/>
                </p:cNvSpPr>
                <p:nvPr/>
              </p:nvSpPr>
              <p:spPr bwMode="hidden">
                <a:xfrm rot="21428822" flipH="1">
                  <a:off x="3387" y="1658"/>
                  <a:ext cx="706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85" name="Freeform 154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86" name="Freeform 155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5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1054" name="Freeform 156"/>
              <p:cNvSpPr>
                <a:spLocks/>
              </p:cNvSpPr>
              <p:nvPr/>
            </p:nvSpPr>
            <p:spPr bwMode="hidden">
              <a:xfrm rot="-744944">
                <a:off x="818" y="3141"/>
                <a:ext cx="527" cy="756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1 h 2088"/>
                  <a:gd name="T26" fmla="*/ 0 w 1456"/>
                  <a:gd name="T27" fmla="*/ 1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55" name="Freeform 157"/>
              <p:cNvSpPr>
                <a:spLocks/>
              </p:cNvSpPr>
              <p:nvPr/>
            </p:nvSpPr>
            <p:spPr bwMode="hidden">
              <a:xfrm>
                <a:off x="604" y="3352"/>
                <a:ext cx="353" cy="868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1 h 2408"/>
                  <a:gd name="T18" fmla="*/ 0 w 980"/>
                  <a:gd name="T19" fmla="*/ 1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1 h 2408"/>
                  <a:gd name="T36" fmla="*/ 0 w 980"/>
                  <a:gd name="T37" fmla="*/ 1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56" name="Freeform 158"/>
              <p:cNvSpPr>
                <a:spLocks/>
              </p:cNvSpPr>
              <p:nvPr/>
            </p:nvSpPr>
            <p:spPr bwMode="hidden">
              <a:xfrm>
                <a:off x="721" y="2948"/>
                <a:ext cx="729" cy="248"/>
              </a:xfrm>
              <a:custGeom>
                <a:avLst/>
                <a:gdLst>
                  <a:gd name="T0" fmla="*/ 0 w 2020"/>
                  <a:gd name="T1" fmla="*/ 0 h 688"/>
                  <a:gd name="T2" fmla="*/ 0 w 2020"/>
                  <a:gd name="T3" fmla="*/ 0 h 688"/>
                  <a:gd name="T4" fmla="*/ 0 w 2020"/>
                  <a:gd name="T5" fmla="*/ 0 h 688"/>
                  <a:gd name="T6" fmla="*/ 0 w 2020"/>
                  <a:gd name="T7" fmla="*/ 0 h 688"/>
                  <a:gd name="T8" fmla="*/ 0 w 2020"/>
                  <a:gd name="T9" fmla="*/ 0 h 688"/>
                  <a:gd name="T10" fmla="*/ 0 w 2020"/>
                  <a:gd name="T11" fmla="*/ 0 h 688"/>
                  <a:gd name="T12" fmla="*/ 0 w 2020"/>
                  <a:gd name="T13" fmla="*/ 0 h 688"/>
                  <a:gd name="T14" fmla="*/ 0 w 2020"/>
                  <a:gd name="T15" fmla="*/ 0 h 688"/>
                  <a:gd name="T16" fmla="*/ 0 w 2020"/>
                  <a:gd name="T17" fmla="*/ 0 h 688"/>
                  <a:gd name="T18" fmla="*/ 0 w 2020"/>
                  <a:gd name="T19" fmla="*/ 0 h 688"/>
                  <a:gd name="T20" fmla="*/ 0 w 2020"/>
                  <a:gd name="T21" fmla="*/ 0 h 688"/>
                  <a:gd name="T22" fmla="*/ 0 w 2020"/>
                  <a:gd name="T23" fmla="*/ 0 h 688"/>
                  <a:gd name="T24" fmla="*/ 0 w 2020"/>
                  <a:gd name="T25" fmla="*/ 0 h 688"/>
                  <a:gd name="T26" fmla="*/ 0 w 2020"/>
                  <a:gd name="T27" fmla="*/ 0 h 688"/>
                  <a:gd name="T28" fmla="*/ 0 w 2020"/>
                  <a:gd name="T29" fmla="*/ 0 h 688"/>
                  <a:gd name="T30" fmla="*/ 0 w 2020"/>
                  <a:gd name="T31" fmla="*/ 0 h 688"/>
                  <a:gd name="T32" fmla="*/ 0 w 2020"/>
                  <a:gd name="T33" fmla="*/ 0 h 688"/>
                  <a:gd name="T34" fmla="*/ 0 w 2020"/>
                  <a:gd name="T35" fmla="*/ 0 h 688"/>
                  <a:gd name="T36" fmla="*/ 0 w 2020"/>
                  <a:gd name="T37" fmla="*/ 0 h 688"/>
                  <a:gd name="T38" fmla="*/ 0 w 2020"/>
                  <a:gd name="T39" fmla="*/ 0 h 688"/>
                  <a:gd name="T40" fmla="*/ 0 w 2020"/>
                  <a:gd name="T41" fmla="*/ 0 h 6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57" name="Freeform 159"/>
              <p:cNvSpPr>
                <a:spLocks/>
              </p:cNvSpPr>
              <p:nvPr/>
            </p:nvSpPr>
            <p:spPr bwMode="hidden">
              <a:xfrm>
                <a:off x="0" y="3278"/>
                <a:ext cx="537" cy="619"/>
              </a:xfrm>
              <a:custGeom>
                <a:avLst/>
                <a:gdLst>
                  <a:gd name="T0" fmla="*/ 497 w 537"/>
                  <a:gd name="T1" fmla="*/ 43 h 619"/>
                  <a:gd name="T2" fmla="*/ 315 w 537"/>
                  <a:gd name="T3" fmla="*/ 58 h 619"/>
                  <a:gd name="T4" fmla="*/ 0 w 537"/>
                  <a:gd name="T5" fmla="*/ 388 h 619"/>
                  <a:gd name="T6" fmla="*/ 3 w 537"/>
                  <a:gd name="T7" fmla="*/ 520 h 619"/>
                  <a:gd name="T8" fmla="*/ 119 w 537"/>
                  <a:gd name="T9" fmla="*/ 387 h 619"/>
                  <a:gd name="T10" fmla="*/ 302 w 537"/>
                  <a:gd name="T11" fmla="*/ 197 h 619"/>
                  <a:gd name="T12" fmla="*/ 447 w 537"/>
                  <a:gd name="T13" fmla="*/ 104 h 619"/>
                  <a:gd name="T14" fmla="*/ 460 w 537"/>
                  <a:gd name="T15" fmla="*/ 124 h 619"/>
                  <a:gd name="T16" fmla="*/ 357 w 537"/>
                  <a:gd name="T17" fmla="*/ 191 h 619"/>
                  <a:gd name="T18" fmla="*/ 221 w 537"/>
                  <a:gd name="T19" fmla="*/ 322 h 619"/>
                  <a:gd name="T20" fmla="*/ 0 w 537"/>
                  <a:gd name="T21" fmla="*/ 562 h 619"/>
                  <a:gd name="T22" fmla="*/ 0 w 537"/>
                  <a:gd name="T23" fmla="*/ 619 h 619"/>
                  <a:gd name="T24" fmla="*/ 264 w 537"/>
                  <a:gd name="T25" fmla="*/ 455 h 619"/>
                  <a:gd name="T26" fmla="*/ 488 w 537"/>
                  <a:gd name="T27" fmla="*/ 238 h 619"/>
                  <a:gd name="T28" fmla="*/ 536 w 537"/>
                  <a:gd name="T29" fmla="*/ 106 h 619"/>
                  <a:gd name="T30" fmla="*/ 497 w 537"/>
                  <a:gd name="T31" fmla="*/ 43 h 61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619">
                    <a:moveTo>
                      <a:pt x="497" y="43"/>
                    </a:moveTo>
                    <a:cubicBezTo>
                      <a:pt x="459" y="35"/>
                      <a:pt x="398" y="0"/>
                      <a:pt x="315" y="58"/>
                    </a:cubicBezTo>
                    <a:cubicBezTo>
                      <a:pt x="232" y="116"/>
                      <a:pt x="52" y="311"/>
                      <a:pt x="0" y="388"/>
                    </a:cubicBezTo>
                    <a:lnTo>
                      <a:pt x="3" y="520"/>
                    </a:lnTo>
                    <a:cubicBezTo>
                      <a:pt x="23" y="520"/>
                      <a:pt x="69" y="441"/>
                      <a:pt x="119" y="387"/>
                    </a:cubicBezTo>
                    <a:cubicBezTo>
                      <a:pt x="169" y="333"/>
                      <a:pt x="248" y="243"/>
                      <a:pt x="302" y="197"/>
                    </a:cubicBezTo>
                    <a:cubicBezTo>
                      <a:pt x="357" y="150"/>
                      <a:pt x="421" y="116"/>
                      <a:pt x="447" y="104"/>
                    </a:cubicBezTo>
                    <a:cubicBezTo>
                      <a:pt x="473" y="92"/>
                      <a:pt x="476" y="110"/>
                      <a:pt x="460" y="124"/>
                    </a:cubicBezTo>
                    <a:cubicBezTo>
                      <a:pt x="446" y="140"/>
                      <a:pt x="396" y="158"/>
                      <a:pt x="357" y="191"/>
                    </a:cubicBezTo>
                    <a:cubicBezTo>
                      <a:pt x="317" y="224"/>
                      <a:pt x="280" y="260"/>
                      <a:pt x="221" y="322"/>
                    </a:cubicBezTo>
                    <a:cubicBezTo>
                      <a:pt x="162" y="384"/>
                      <a:pt x="37" y="513"/>
                      <a:pt x="0" y="562"/>
                    </a:cubicBezTo>
                    <a:lnTo>
                      <a:pt x="0" y="619"/>
                    </a:lnTo>
                    <a:cubicBezTo>
                      <a:pt x="44" y="601"/>
                      <a:pt x="183" y="518"/>
                      <a:pt x="264" y="455"/>
                    </a:cubicBezTo>
                    <a:cubicBezTo>
                      <a:pt x="345" y="392"/>
                      <a:pt x="443" y="296"/>
                      <a:pt x="488" y="238"/>
                    </a:cubicBezTo>
                    <a:cubicBezTo>
                      <a:pt x="534" y="180"/>
                      <a:pt x="534" y="138"/>
                      <a:pt x="536" y="106"/>
                    </a:cubicBezTo>
                    <a:cubicBezTo>
                      <a:pt x="537" y="74"/>
                      <a:pt x="533" y="51"/>
                      <a:pt x="497" y="4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58" name="Freeform 160"/>
              <p:cNvSpPr>
                <a:spLocks/>
              </p:cNvSpPr>
              <p:nvPr/>
            </p:nvSpPr>
            <p:spPr bwMode="hidden">
              <a:xfrm>
                <a:off x="0" y="3063"/>
                <a:ext cx="506" cy="242"/>
              </a:xfrm>
              <a:custGeom>
                <a:avLst/>
                <a:gdLst>
                  <a:gd name="T0" fmla="*/ 469 w 506"/>
                  <a:gd name="T1" fmla="*/ 200 h 242"/>
                  <a:gd name="T2" fmla="*/ 492 w 506"/>
                  <a:gd name="T3" fmla="*/ 168 h 242"/>
                  <a:gd name="T4" fmla="*/ 481 w 506"/>
                  <a:gd name="T5" fmla="*/ 114 h 242"/>
                  <a:gd name="T6" fmla="*/ 389 w 506"/>
                  <a:gd name="T7" fmla="*/ 31 h 242"/>
                  <a:gd name="T8" fmla="*/ 184 w 506"/>
                  <a:gd name="T9" fmla="*/ 1 h 242"/>
                  <a:gd name="T10" fmla="*/ 3 w 506"/>
                  <a:gd name="T11" fmla="*/ 24 h 242"/>
                  <a:gd name="T12" fmla="*/ 0 w 506"/>
                  <a:gd name="T13" fmla="*/ 114 h 242"/>
                  <a:gd name="T14" fmla="*/ 169 w 506"/>
                  <a:gd name="T15" fmla="*/ 103 h 242"/>
                  <a:gd name="T16" fmla="*/ 340 w 506"/>
                  <a:gd name="T17" fmla="*/ 129 h 242"/>
                  <a:gd name="T18" fmla="*/ 389 w 506"/>
                  <a:gd name="T19" fmla="*/ 153 h 242"/>
                  <a:gd name="T20" fmla="*/ 386 w 506"/>
                  <a:gd name="T21" fmla="*/ 170 h 242"/>
                  <a:gd name="T22" fmla="*/ 319 w 506"/>
                  <a:gd name="T23" fmla="*/ 143 h 242"/>
                  <a:gd name="T24" fmla="*/ 166 w 506"/>
                  <a:gd name="T25" fmla="*/ 120 h 242"/>
                  <a:gd name="T26" fmla="*/ 3 w 506"/>
                  <a:gd name="T27" fmla="*/ 144 h 242"/>
                  <a:gd name="T28" fmla="*/ 6 w 506"/>
                  <a:gd name="T29" fmla="*/ 204 h 242"/>
                  <a:gd name="T30" fmla="*/ 271 w 506"/>
                  <a:gd name="T31" fmla="*/ 241 h 242"/>
                  <a:gd name="T32" fmla="*/ 469 w 506"/>
                  <a:gd name="T33" fmla="*/ 200 h 2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06" h="242">
                    <a:moveTo>
                      <a:pt x="469" y="200"/>
                    </a:moveTo>
                    <a:cubicBezTo>
                      <a:pt x="506" y="188"/>
                      <a:pt x="490" y="182"/>
                      <a:pt x="492" y="168"/>
                    </a:cubicBezTo>
                    <a:cubicBezTo>
                      <a:pt x="494" y="155"/>
                      <a:pt x="499" y="138"/>
                      <a:pt x="481" y="114"/>
                    </a:cubicBezTo>
                    <a:cubicBezTo>
                      <a:pt x="465" y="92"/>
                      <a:pt x="438" y="50"/>
                      <a:pt x="389" y="31"/>
                    </a:cubicBezTo>
                    <a:cubicBezTo>
                      <a:pt x="339" y="12"/>
                      <a:pt x="248" y="2"/>
                      <a:pt x="184" y="1"/>
                    </a:cubicBezTo>
                    <a:cubicBezTo>
                      <a:pt x="120" y="0"/>
                      <a:pt x="34" y="5"/>
                      <a:pt x="3" y="24"/>
                    </a:cubicBezTo>
                    <a:lnTo>
                      <a:pt x="0" y="114"/>
                    </a:lnTo>
                    <a:cubicBezTo>
                      <a:pt x="28" y="127"/>
                      <a:pt x="112" y="101"/>
                      <a:pt x="169" y="103"/>
                    </a:cubicBezTo>
                    <a:cubicBezTo>
                      <a:pt x="226" y="105"/>
                      <a:pt x="303" y="120"/>
                      <a:pt x="340" y="129"/>
                    </a:cubicBezTo>
                    <a:cubicBezTo>
                      <a:pt x="376" y="137"/>
                      <a:pt x="381" y="146"/>
                      <a:pt x="389" y="153"/>
                    </a:cubicBezTo>
                    <a:cubicBezTo>
                      <a:pt x="396" y="160"/>
                      <a:pt x="397" y="172"/>
                      <a:pt x="386" y="170"/>
                    </a:cubicBezTo>
                    <a:cubicBezTo>
                      <a:pt x="374" y="168"/>
                      <a:pt x="357" y="151"/>
                      <a:pt x="319" y="143"/>
                    </a:cubicBezTo>
                    <a:cubicBezTo>
                      <a:pt x="283" y="135"/>
                      <a:pt x="219" y="120"/>
                      <a:pt x="166" y="120"/>
                    </a:cubicBezTo>
                    <a:cubicBezTo>
                      <a:pt x="113" y="120"/>
                      <a:pt x="30" y="130"/>
                      <a:pt x="3" y="144"/>
                    </a:cubicBezTo>
                    <a:lnTo>
                      <a:pt x="6" y="204"/>
                    </a:lnTo>
                    <a:cubicBezTo>
                      <a:pt x="51" y="220"/>
                      <a:pt x="194" y="242"/>
                      <a:pt x="271" y="241"/>
                    </a:cubicBezTo>
                    <a:cubicBezTo>
                      <a:pt x="348" y="240"/>
                      <a:pt x="433" y="212"/>
                      <a:pt x="469" y="200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59" name="Freeform 161"/>
              <p:cNvSpPr>
                <a:spLocks/>
              </p:cNvSpPr>
              <p:nvPr/>
            </p:nvSpPr>
            <p:spPr bwMode="hidden">
              <a:xfrm rot="-744944">
                <a:off x="811" y="22"/>
                <a:ext cx="527" cy="756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1 h 2088"/>
                  <a:gd name="T26" fmla="*/ 0 w 1456"/>
                  <a:gd name="T27" fmla="*/ 1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60" name="Freeform 162"/>
              <p:cNvSpPr>
                <a:spLocks/>
              </p:cNvSpPr>
              <p:nvPr/>
            </p:nvSpPr>
            <p:spPr bwMode="hidden">
              <a:xfrm>
                <a:off x="597" y="233"/>
                <a:ext cx="353" cy="868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1 h 2408"/>
                  <a:gd name="T18" fmla="*/ 0 w 980"/>
                  <a:gd name="T19" fmla="*/ 1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1 h 2408"/>
                  <a:gd name="T36" fmla="*/ 0 w 980"/>
                  <a:gd name="T37" fmla="*/ 1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61" name="Freeform 163"/>
              <p:cNvSpPr>
                <a:spLocks/>
              </p:cNvSpPr>
              <p:nvPr/>
            </p:nvSpPr>
            <p:spPr bwMode="hidden">
              <a:xfrm>
                <a:off x="667" y="0"/>
                <a:ext cx="880" cy="76"/>
              </a:xfrm>
              <a:custGeom>
                <a:avLst/>
                <a:gdLst>
                  <a:gd name="T0" fmla="*/ 83 w 880"/>
                  <a:gd name="T1" fmla="*/ 0 h 76"/>
                  <a:gd name="T2" fmla="*/ 776 w 880"/>
                  <a:gd name="T3" fmla="*/ 0 h 76"/>
                  <a:gd name="T4" fmla="*/ 705 w 880"/>
                  <a:gd name="T5" fmla="*/ 31 h 76"/>
                  <a:gd name="T6" fmla="*/ 619 w 880"/>
                  <a:gd name="T7" fmla="*/ 31 h 76"/>
                  <a:gd name="T8" fmla="*/ 636 w 880"/>
                  <a:gd name="T9" fmla="*/ 48 h 76"/>
                  <a:gd name="T10" fmla="*/ 549 w 880"/>
                  <a:gd name="T11" fmla="*/ 65 h 76"/>
                  <a:gd name="T12" fmla="*/ 272 w 880"/>
                  <a:gd name="T13" fmla="*/ 65 h 76"/>
                  <a:gd name="T14" fmla="*/ 83 w 880"/>
                  <a:gd name="T15" fmla="*/ 0 h 7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880" h="76">
                    <a:moveTo>
                      <a:pt x="83" y="0"/>
                    </a:moveTo>
                    <a:lnTo>
                      <a:pt x="776" y="0"/>
                    </a:lnTo>
                    <a:cubicBezTo>
                      <a:pt x="880" y="5"/>
                      <a:pt x="731" y="26"/>
                      <a:pt x="705" y="31"/>
                    </a:cubicBezTo>
                    <a:cubicBezTo>
                      <a:pt x="679" y="36"/>
                      <a:pt x="630" y="28"/>
                      <a:pt x="619" y="31"/>
                    </a:cubicBezTo>
                    <a:cubicBezTo>
                      <a:pt x="608" y="34"/>
                      <a:pt x="648" y="42"/>
                      <a:pt x="636" y="48"/>
                    </a:cubicBezTo>
                    <a:cubicBezTo>
                      <a:pt x="624" y="54"/>
                      <a:pt x="610" y="63"/>
                      <a:pt x="549" y="65"/>
                    </a:cubicBezTo>
                    <a:cubicBezTo>
                      <a:pt x="489" y="68"/>
                      <a:pt x="350" y="76"/>
                      <a:pt x="272" y="65"/>
                    </a:cubicBezTo>
                    <a:cubicBezTo>
                      <a:pt x="194" y="54"/>
                      <a:pt x="0" y="7"/>
                      <a:pt x="83" y="0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62" name="Freeform 164"/>
              <p:cNvSpPr>
                <a:spLocks/>
              </p:cNvSpPr>
              <p:nvPr/>
            </p:nvSpPr>
            <p:spPr bwMode="hidden">
              <a:xfrm>
                <a:off x="-14" y="161"/>
                <a:ext cx="544" cy="634"/>
              </a:xfrm>
              <a:custGeom>
                <a:avLst/>
                <a:gdLst>
                  <a:gd name="T0" fmla="*/ 504 w 544"/>
                  <a:gd name="T1" fmla="*/ 41 h 634"/>
                  <a:gd name="T2" fmla="*/ 322 w 544"/>
                  <a:gd name="T3" fmla="*/ 56 h 634"/>
                  <a:gd name="T4" fmla="*/ 17 w 544"/>
                  <a:gd name="T5" fmla="*/ 379 h 634"/>
                  <a:gd name="T6" fmla="*/ 14 w 544"/>
                  <a:gd name="T7" fmla="*/ 520 h 634"/>
                  <a:gd name="T8" fmla="*/ 126 w 544"/>
                  <a:gd name="T9" fmla="*/ 385 h 634"/>
                  <a:gd name="T10" fmla="*/ 309 w 544"/>
                  <a:gd name="T11" fmla="*/ 195 h 634"/>
                  <a:gd name="T12" fmla="*/ 454 w 544"/>
                  <a:gd name="T13" fmla="*/ 102 h 634"/>
                  <a:gd name="T14" fmla="*/ 467 w 544"/>
                  <a:gd name="T15" fmla="*/ 122 h 634"/>
                  <a:gd name="T16" fmla="*/ 364 w 544"/>
                  <a:gd name="T17" fmla="*/ 189 h 634"/>
                  <a:gd name="T18" fmla="*/ 228 w 544"/>
                  <a:gd name="T19" fmla="*/ 320 h 634"/>
                  <a:gd name="T20" fmla="*/ 41 w 544"/>
                  <a:gd name="T21" fmla="*/ 527 h 634"/>
                  <a:gd name="T22" fmla="*/ 17 w 544"/>
                  <a:gd name="T23" fmla="*/ 559 h 634"/>
                  <a:gd name="T24" fmla="*/ 14 w 544"/>
                  <a:gd name="T25" fmla="*/ 628 h 634"/>
                  <a:gd name="T26" fmla="*/ 43 w 544"/>
                  <a:gd name="T27" fmla="*/ 598 h 634"/>
                  <a:gd name="T28" fmla="*/ 271 w 544"/>
                  <a:gd name="T29" fmla="*/ 453 h 634"/>
                  <a:gd name="T30" fmla="*/ 495 w 544"/>
                  <a:gd name="T31" fmla="*/ 236 h 634"/>
                  <a:gd name="T32" fmla="*/ 543 w 544"/>
                  <a:gd name="T33" fmla="*/ 104 h 634"/>
                  <a:gd name="T34" fmla="*/ 504 w 544"/>
                  <a:gd name="T35" fmla="*/ 41 h 6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544" h="634">
                    <a:moveTo>
                      <a:pt x="504" y="41"/>
                    </a:moveTo>
                    <a:cubicBezTo>
                      <a:pt x="466" y="33"/>
                      <a:pt x="403" y="0"/>
                      <a:pt x="322" y="56"/>
                    </a:cubicBezTo>
                    <a:cubicBezTo>
                      <a:pt x="241" y="112"/>
                      <a:pt x="68" y="302"/>
                      <a:pt x="17" y="379"/>
                    </a:cubicBezTo>
                    <a:lnTo>
                      <a:pt x="14" y="520"/>
                    </a:lnTo>
                    <a:cubicBezTo>
                      <a:pt x="32" y="521"/>
                      <a:pt x="77" y="439"/>
                      <a:pt x="126" y="385"/>
                    </a:cubicBezTo>
                    <a:cubicBezTo>
                      <a:pt x="175" y="331"/>
                      <a:pt x="255" y="241"/>
                      <a:pt x="309" y="195"/>
                    </a:cubicBezTo>
                    <a:cubicBezTo>
                      <a:pt x="364" y="148"/>
                      <a:pt x="428" y="114"/>
                      <a:pt x="454" y="102"/>
                    </a:cubicBezTo>
                    <a:cubicBezTo>
                      <a:pt x="480" y="90"/>
                      <a:pt x="483" y="108"/>
                      <a:pt x="467" y="122"/>
                    </a:cubicBezTo>
                    <a:cubicBezTo>
                      <a:pt x="453" y="138"/>
                      <a:pt x="403" y="156"/>
                      <a:pt x="364" y="189"/>
                    </a:cubicBezTo>
                    <a:cubicBezTo>
                      <a:pt x="324" y="222"/>
                      <a:pt x="283" y="263"/>
                      <a:pt x="228" y="320"/>
                    </a:cubicBezTo>
                    <a:cubicBezTo>
                      <a:pt x="175" y="375"/>
                      <a:pt x="76" y="487"/>
                      <a:pt x="41" y="527"/>
                    </a:cubicBezTo>
                    <a:cubicBezTo>
                      <a:pt x="6" y="567"/>
                      <a:pt x="21" y="542"/>
                      <a:pt x="17" y="559"/>
                    </a:cubicBezTo>
                    <a:cubicBezTo>
                      <a:pt x="13" y="576"/>
                      <a:pt x="10" y="622"/>
                      <a:pt x="14" y="628"/>
                    </a:cubicBezTo>
                    <a:cubicBezTo>
                      <a:pt x="18" y="634"/>
                      <a:pt x="0" y="627"/>
                      <a:pt x="43" y="598"/>
                    </a:cubicBezTo>
                    <a:cubicBezTo>
                      <a:pt x="86" y="569"/>
                      <a:pt x="195" y="514"/>
                      <a:pt x="271" y="453"/>
                    </a:cubicBezTo>
                    <a:cubicBezTo>
                      <a:pt x="345" y="392"/>
                      <a:pt x="450" y="294"/>
                      <a:pt x="495" y="236"/>
                    </a:cubicBezTo>
                    <a:cubicBezTo>
                      <a:pt x="541" y="178"/>
                      <a:pt x="541" y="136"/>
                      <a:pt x="543" y="104"/>
                    </a:cubicBezTo>
                    <a:cubicBezTo>
                      <a:pt x="544" y="72"/>
                      <a:pt x="540" y="49"/>
                      <a:pt x="504" y="4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63" name="Freeform 165"/>
              <p:cNvSpPr>
                <a:spLocks/>
              </p:cNvSpPr>
              <p:nvPr/>
            </p:nvSpPr>
            <p:spPr bwMode="hidden">
              <a:xfrm>
                <a:off x="0" y="0"/>
                <a:ext cx="499" cy="186"/>
              </a:xfrm>
              <a:custGeom>
                <a:avLst/>
                <a:gdLst>
                  <a:gd name="T0" fmla="*/ 462 w 499"/>
                  <a:gd name="T1" fmla="*/ 144 h 186"/>
                  <a:gd name="T2" fmla="*/ 485 w 499"/>
                  <a:gd name="T3" fmla="*/ 112 h 186"/>
                  <a:gd name="T4" fmla="*/ 474 w 499"/>
                  <a:gd name="T5" fmla="*/ 58 h 186"/>
                  <a:gd name="T6" fmla="*/ 411 w 499"/>
                  <a:gd name="T7" fmla="*/ 3 h 186"/>
                  <a:gd name="T8" fmla="*/ 0 w 499"/>
                  <a:gd name="T9" fmla="*/ 0 h 186"/>
                  <a:gd name="T10" fmla="*/ 3 w 499"/>
                  <a:gd name="T11" fmla="*/ 60 h 186"/>
                  <a:gd name="T12" fmla="*/ 162 w 499"/>
                  <a:gd name="T13" fmla="*/ 47 h 186"/>
                  <a:gd name="T14" fmla="*/ 333 w 499"/>
                  <a:gd name="T15" fmla="*/ 73 h 186"/>
                  <a:gd name="T16" fmla="*/ 382 w 499"/>
                  <a:gd name="T17" fmla="*/ 97 h 186"/>
                  <a:gd name="T18" fmla="*/ 379 w 499"/>
                  <a:gd name="T19" fmla="*/ 114 h 186"/>
                  <a:gd name="T20" fmla="*/ 312 w 499"/>
                  <a:gd name="T21" fmla="*/ 87 h 186"/>
                  <a:gd name="T22" fmla="*/ 159 w 499"/>
                  <a:gd name="T23" fmla="*/ 64 h 186"/>
                  <a:gd name="T24" fmla="*/ 3 w 499"/>
                  <a:gd name="T25" fmla="*/ 87 h 186"/>
                  <a:gd name="T26" fmla="*/ 3 w 499"/>
                  <a:gd name="T27" fmla="*/ 150 h 186"/>
                  <a:gd name="T28" fmla="*/ 264 w 499"/>
                  <a:gd name="T29" fmla="*/ 185 h 186"/>
                  <a:gd name="T30" fmla="*/ 462 w 499"/>
                  <a:gd name="T31" fmla="*/ 144 h 18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99" h="186">
                    <a:moveTo>
                      <a:pt x="462" y="144"/>
                    </a:moveTo>
                    <a:cubicBezTo>
                      <a:pt x="499" y="132"/>
                      <a:pt x="483" y="126"/>
                      <a:pt x="485" y="112"/>
                    </a:cubicBezTo>
                    <a:cubicBezTo>
                      <a:pt x="487" y="99"/>
                      <a:pt x="486" y="76"/>
                      <a:pt x="474" y="58"/>
                    </a:cubicBezTo>
                    <a:cubicBezTo>
                      <a:pt x="462" y="40"/>
                      <a:pt x="490" y="13"/>
                      <a:pt x="411" y="3"/>
                    </a:cubicBezTo>
                    <a:lnTo>
                      <a:pt x="0" y="0"/>
                    </a:lnTo>
                    <a:lnTo>
                      <a:pt x="3" y="60"/>
                    </a:lnTo>
                    <a:cubicBezTo>
                      <a:pt x="30" y="68"/>
                      <a:pt x="107" y="45"/>
                      <a:pt x="162" y="47"/>
                    </a:cubicBezTo>
                    <a:cubicBezTo>
                      <a:pt x="217" y="49"/>
                      <a:pt x="296" y="64"/>
                      <a:pt x="333" y="73"/>
                    </a:cubicBezTo>
                    <a:cubicBezTo>
                      <a:pt x="369" y="81"/>
                      <a:pt x="374" y="90"/>
                      <a:pt x="382" y="97"/>
                    </a:cubicBezTo>
                    <a:cubicBezTo>
                      <a:pt x="389" y="104"/>
                      <a:pt x="390" y="116"/>
                      <a:pt x="379" y="114"/>
                    </a:cubicBezTo>
                    <a:cubicBezTo>
                      <a:pt x="367" y="112"/>
                      <a:pt x="350" y="95"/>
                      <a:pt x="312" y="87"/>
                    </a:cubicBezTo>
                    <a:cubicBezTo>
                      <a:pt x="276" y="79"/>
                      <a:pt x="210" y="64"/>
                      <a:pt x="159" y="64"/>
                    </a:cubicBezTo>
                    <a:cubicBezTo>
                      <a:pt x="108" y="64"/>
                      <a:pt x="29" y="73"/>
                      <a:pt x="3" y="87"/>
                    </a:cubicBezTo>
                    <a:lnTo>
                      <a:pt x="3" y="150"/>
                    </a:lnTo>
                    <a:cubicBezTo>
                      <a:pt x="46" y="166"/>
                      <a:pt x="188" y="186"/>
                      <a:pt x="264" y="185"/>
                    </a:cubicBezTo>
                    <a:cubicBezTo>
                      <a:pt x="340" y="184"/>
                      <a:pt x="426" y="156"/>
                      <a:pt x="462" y="14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1064" name="Group 166"/>
              <p:cNvGrpSpPr>
                <a:grpSpLocks/>
              </p:cNvGrpSpPr>
              <p:nvPr/>
            </p:nvGrpSpPr>
            <p:grpSpPr bwMode="auto">
              <a:xfrm>
                <a:off x="1487" y="2470"/>
                <a:ext cx="931" cy="765"/>
                <a:chOff x="3387" y="1456"/>
                <a:chExt cx="1707" cy="1402"/>
              </a:xfrm>
            </p:grpSpPr>
            <p:sp>
              <p:nvSpPr>
                <p:cNvPr id="1081" name="Freeform 167"/>
                <p:cNvSpPr>
                  <a:spLocks/>
                </p:cNvSpPr>
                <p:nvPr/>
              </p:nvSpPr>
              <p:spPr bwMode="hidden">
                <a:xfrm rot="21428822" flipH="1">
                  <a:off x="3387" y="1658"/>
                  <a:ext cx="706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82" name="Freeform 168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83" name="Freeform 169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5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065" name="Group 170"/>
              <p:cNvGrpSpPr>
                <a:grpSpLocks/>
              </p:cNvGrpSpPr>
              <p:nvPr/>
            </p:nvGrpSpPr>
            <p:grpSpPr bwMode="auto">
              <a:xfrm>
                <a:off x="1502" y="91"/>
                <a:ext cx="931" cy="765"/>
                <a:chOff x="3387" y="1456"/>
                <a:chExt cx="1707" cy="1402"/>
              </a:xfrm>
            </p:grpSpPr>
            <p:sp>
              <p:nvSpPr>
                <p:cNvPr id="1078" name="Freeform 171"/>
                <p:cNvSpPr>
                  <a:spLocks/>
                </p:cNvSpPr>
                <p:nvPr/>
              </p:nvSpPr>
              <p:spPr bwMode="hidden">
                <a:xfrm rot="21428822" flipH="1">
                  <a:off x="3387" y="1658"/>
                  <a:ext cx="706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79" name="Freeform 172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80" name="Freeform 173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5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1066" name="Freeform 174"/>
              <p:cNvSpPr>
                <a:spLocks/>
              </p:cNvSpPr>
              <p:nvPr/>
            </p:nvSpPr>
            <p:spPr bwMode="hidden">
              <a:xfrm>
                <a:off x="2998" y="3579"/>
                <a:ext cx="678" cy="738"/>
              </a:xfrm>
              <a:custGeom>
                <a:avLst/>
                <a:gdLst>
                  <a:gd name="T0" fmla="*/ 577 w 678"/>
                  <a:gd name="T1" fmla="*/ 17 h 738"/>
                  <a:gd name="T2" fmla="*/ 341 w 678"/>
                  <a:gd name="T3" fmla="*/ 100 h 738"/>
                  <a:gd name="T4" fmla="*/ 54 w 678"/>
                  <a:gd name="T5" fmla="*/ 621 h 738"/>
                  <a:gd name="T6" fmla="*/ 17 w 678"/>
                  <a:gd name="T7" fmla="*/ 735 h 738"/>
                  <a:gd name="T8" fmla="*/ 140 w 678"/>
                  <a:gd name="T9" fmla="*/ 738 h 738"/>
                  <a:gd name="T10" fmla="*/ 198 w 678"/>
                  <a:gd name="T11" fmla="*/ 614 h 738"/>
                  <a:gd name="T12" fmla="*/ 375 w 678"/>
                  <a:gd name="T13" fmla="*/ 292 h 738"/>
                  <a:gd name="T14" fmla="*/ 534 w 678"/>
                  <a:gd name="T15" fmla="*/ 115 h 738"/>
                  <a:gd name="T16" fmla="*/ 559 w 678"/>
                  <a:gd name="T17" fmla="*/ 138 h 738"/>
                  <a:gd name="T18" fmla="*/ 445 w 678"/>
                  <a:gd name="T19" fmla="*/ 264 h 738"/>
                  <a:gd name="T20" fmla="*/ 311 w 678"/>
                  <a:gd name="T21" fmla="*/ 487 h 738"/>
                  <a:gd name="T22" fmla="*/ 188 w 678"/>
                  <a:gd name="T23" fmla="*/ 738 h 738"/>
                  <a:gd name="T24" fmla="*/ 353 w 678"/>
                  <a:gd name="T25" fmla="*/ 738 h 738"/>
                  <a:gd name="T26" fmla="*/ 417 w 678"/>
                  <a:gd name="T27" fmla="*/ 651 h 738"/>
                  <a:gd name="T28" fmla="*/ 638 w 678"/>
                  <a:gd name="T29" fmla="*/ 279 h 738"/>
                  <a:gd name="T30" fmla="*/ 653 w 678"/>
                  <a:gd name="T31" fmla="*/ 85 h 738"/>
                  <a:gd name="T32" fmla="*/ 577 w 678"/>
                  <a:gd name="T33" fmla="*/ 17 h 7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78" h="738">
                    <a:moveTo>
                      <a:pt x="577" y="17"/>
                    </a:moveTo>
                    <a:cubicBezTo>
                      <a:pt x="525" y="19"/>
                      <a:pt x="428" y="0"/>
                      <a:pt x="341" y="100"/>
                    </a:cubicBezTo>
                    <a:cubicBezTo>
                      <a:pt x="253" y="202"/>
                      <a:pt x="108" y="515"/>
                      <a:pt x="54" y="621"/>
                    </a:cubicBezTo>
                    <a:cubicBezTo>
                      <a:pt x="0" y="727"/>
                      <a:pt x="3" y="716"/>
                      <a:pt x="17" y="735"/>
                    </a:cubicBezTo>
                    <a:lnTo>
                      <a:pt x="140" y="738"/>
                    </a:lnTo>
                    <a:cubicBezTo>
                      <a:pt x="170" y="718"/>
                      <a:pt x="159" y="688"/>
                      <a:pt x="198" y="614"/>
                    </a:cubicBezTo>
                    <a:cubicBezTo>
                      <a:pt x="237" y="540"/>
                      <a:pt x="318" y="375"/>
                      <a:pt x="375" y="292"/>
                    </a:cubicBezTo>
                    <a:cubicBezTo>
                      <a:pt x="431" y="209"/>
                      <a:pt x="503" y="140"/>
                      <a:pt x="534" y="115"/>
                    </a:cubicBezTo>
                    <a:cubicBezTo>
                      <a:pt x="565" y="89"/>
                      <a:pt x="574" y="113"/>
                      <a:pt x="559" y="138"/>
                    </a:cubicBezTo>
                    <a:cubicBezTo>
                      <a:pt x="544" y="162"/>
                      <a:pt x="487" y="206"/>
                      <a:pt x="445" y="264"/>
                    </a:cubicBezTo>
                    <a:cubicBezTo>
                      <a:pt x="404" y="323"/>
                      <a:pt x="354" y="408"/>
                      <a:pt x="311" y="487"/>
                    </a:cubicBezTo>
                    <a:cubicBezTo>
                      <a:pt x="268" y="566"/>
                      <a:pt x="181" y="696"/>
                      <a:pt x="188" y="738"/>
                    </a:cubicBezTo>
                    <a:lnTo>
                      <a:pt x="353" y="738"/>
                    </a:lnTo>
                    <a:cubicBezTo>
                      <a:pt x="391" y="724"/>
                      <a:pt x="370" y="727"/>
                      <a:pt x="417" y="651"/>
                    </a:cubicBezTo>
                    <a:cubicBezTo>
                      <a:pt x="464" y="575"/>
                      <a:pt x="599" y="373"/>
                      <a:pt x="638" y="279"/>
                    </a:cubicBezTo>
                    <a:cubicBezTo>
                      <a:pt x="678" y="185"/>
                      <a:pt x="663" y="128"/>
                      <a:pt x="653" y="85"/>
                    </a:cubicBezTo>
                    <a:cubicBezTo>
                      <a:pt x="643" y="41"/>
                      <a:pt x="629" y="14"/>
                      <a:pt x="577" y="17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67" name="Freeform 175"/>
              <p:cNvSpPr>
                <a:spLocks/>
              </p:cNvSpPr>
              <p:nvPr/>
            </p:nvSpPr>
            <p:spPr bwMode="hidden">
              <a:xfrm rot="-744944">
                <a:off x="3996" y="3377"/>
                <a:ext cx="729" cy="1047"/>
              </a:xfrm>
              <a:custGeom>
                <a:avLst/>
                <a:gdLst>
                  <a:gd name="T0" fmla="*/ 1 w 1456"/>
                  <a:gd name="T1" fmla="*/ 1 h 2088"/>
                  <a:gd name="T2" fmla="*/ 3 w 1456"/>
                  <a:gd name="T3" fmla="*/ 1 h 2088"/>
                  <a:gd name="T4" fmla="*/ 6 w 1456"/>
                  <a:gd name="T5" fmla="*/ 5 h 2088"/>
                  <a:gd name="T6" fmla="*/ 6 w 1456"/>
                  <a:gd name="T7" fmla="*/ 8 h 2088"/>
                  <a:gd name="T8" fmla="*/ 6 w 1456"/>
                  <a:gd name="T9" fmla="*/ 8 h 2088"/>
                  <a:gd name="T10" fmla="*/ 4 w 1456"/>
                  <a:gd name="T11" fmla="*/ 5 h 2088"/>
                  <a:gd name="T12" fmla="*/ 3 w 1456"/>
                  <a:gd name="T13" fmla="*/ 3 h 2088"/>
                  <a:gd name="T14" fmla="*/ 2 w 1456"/>
                  <a:gd name="T15" fmla="*/ 1 h 2088"/>
                  <a:gd name="T16" fmla="*/ 1 w 1456"/>
                  <a:gd name="T17" fmla="*/ 2 h 2088"/>
                  <a:gd name="T18" fmla="*/ 2 w 1456"/>
                  <a:gd name="T19" fmla="*/ 3 h 2088"/>
                  <a:gd name="T20" fmla="*/ 3 w 1456"/>
                  <a:gd name="T21" fmla="*/ 4 h 2088"/>
                  <a:gd name="T22" fmla="*/ 5 w 1456"/>
                  <a:gd name="T23" fmla="*/ 7 h 2088"/>
                  <a:gd name="T24" fmla="*/ 6 w 1456"/>
                  <a:gd name="T25" fmla="*/ 8 h 2088"/>
                  <a:gd name="T26" fmla="*/ 6 w 1456"/>
                  <a:gd name="T27" fmla="*/ 8 h 2088"/>
                  <a:gd name="T28" fmla="*/ 5 w 1456"/>
                  <a:gd name="T29" fmla="*/ 8 h 2088"/>
                  <a:gd name="T30" fmla="*/ 3 w 1456"/>
                  <a:gd name="T31" fmla="*/ 6 h 2088"/>
                  <a:gd name="T32" fmla="*/ 1 w 1456"/>
                  <a:gd name="T33" fmla="*/ 3 h 2088"/>
                  <a:gd name="T34" fmla="*/ 1 w 1456"/>
                  <a:gd name="T35" fmla="*/ 1 h 2088"/>
                  <a:gd name="T36" fmla="*/ 1 w 1456"/>
                  <a:gd name="T37" fmla="*/ 1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068" name="Freeform 176"/>
              <p:cNvSpPr>
                <a:spLocks/>
              </p:cNvSpPr>
              <p:nvPr/>
            </p:nvSpPr>
            <p:spPr bwMode="hidden">
              <a:xfrm>
                <a:off x="3685" y="3623"/>
                <a:ext cx="472" cy="726"/>
              </a:xfrm>
              <a:custGeom>
                <a:avLst/>
                <a:gdLst>
                  <a:gd name="T0" fmla="*/ 116 w 472"/>
                  <a:gd name="T1" fmla="*/ 694 h 726"/>
                  <a:gd name="T2" fmla="*/ 41 w 472"/>
                  <a:gd name="T3" fmla="*/ 440 h 726"/>
                  <a:gd name="T4" fmla="*/ 6 w 472"/>
                  <a:gd name="T5" fmla="*/ 148 h 726"/>
                  <a:gd name="T6" fmla="*/ 78 w 472"/>
                  <a:gd name="T7" fmla="*/ 28 h 726"/>
                  <a:gd name="T8" fmla="*/ 222 w 472"/>
                  <a:gd name="T9" fmla="*/ 28 h 726"/>
                  <a:gd name="T10" fmla="*/ 317 w 472"/>
                  <a:gd name="T11" fmla="*/ 196 h 726"/>
                  <a:gd name="T12" fmla="*/ 437 w 472"/>
                  <a:gd name="T13" fmla="*/ 555 h 726"/>
                  <a:gd name="T14" fmla="*/ 458 w 472"/>
                  <a:gd name="T15" fmla="*/ 691 h 726"/>
                  <a:gd name="T16" fmla="*/ 350 w 472"/>
                  <a:gd name="T17" fmla="*/ 694 h 726"/>
                  <a:gd name="T18" fmla="*/ 341 w 472"/>
                  <a:gd name="T19" fmla="*/ 651 h 726"/>
                  <a:gd name="T20" fmla="*/ 198 w 472"/>
                  <a:gd name="T21" fmla="*/ 244 h 726"/>
                  <a:gd name="T22" fmla="*/ 150 w 472"/>
                  <a:gd name="T23" fmla="*/ 172 h 726"/>
                  <a:gd name="T24" fmla="*/ 150 w 472"/>
                  <a:gd name="T25" fmla="*/ 220 h 726"/>
                  <a:gd name="T26" fmla="*/ 269 w 472"/>
                  <a:gd name="T27" fmla="*/ 531 h 726"/>
                  <a:gd name="T28" fmla="*/ 311 w 472"/>
                  <a:gd name="T29" fmla="*/ 691 h 726"/>
                  <a:gd name="T30" fmla="*/ 116 w 472"/>
                  <a:gd name="T31" fmla="*/ 694 h 72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72" h="726">
                    <a:moveTo>
                      <a:pt x="116" y="694"/>
                    </a:moveTo>
                    <a:cubicBezTo>
                      <a:pt x="71" y="652"/>
                      <a:pt x="59" y="531"/>
                      <a:pt x="41" y="440"/>
                    </a:cubicBezTo>
                    <a:cubicBezTo>
                      <a:pt x="23" y="349"/>
                      <a:pt x="0" y="216"/>
                      <a:pt x="6" y="148"/>
                    </a:cubicBezTo>
                    <a:cubicBezTo>
                      <a:pt x="12" y="79"/>
                      <a:pt x="42" y="48"/>
                      <a:pt x="78" y="28"/>
                    </a:cubicBezTo>
                    <a:cubicBezTo>
                      <a:pt x="114" y="8"/>
                      <a:pt x="182" y="0"/>
                      <a:pt x="222" y="28"/>
                    </a:cubicBezTo>
                    <a:cubicBezTo>
                      <a:pt x="261" y="56"/>
                      <a:pt x="281" y="108"/>
                      <a:pt x="317" y="196"/>
                    </a:cubicBezTo>
                    <a:cubicBezTo>
                      <a:pt x="353" y="284"/>
                      <a:pt x="414" y="473"/>
                      <a:pt x="437" y="555"/>
                    </a:cubicBezTo>
                    <a:cubicBezTo>
                      <a:pt x="460" y="637"/>
                      <a:pt x="472" y="668"/>
                      <a:pt x="458" y="691"/>
                    </a:cubicBezTo>
                    <a:lnTo>
                      <a:pt x="350" y="694"/>
                    </a:lnTo>
                    <a:cubicBezTo>
                      <a:pt x="331" y="687"/>
                      <a:pt x="366" y="726"/>
                      <a:pt x="341" y="651"/>
                    </a:cubicBezTo>
                    <a:cubicBezTo>
                      <a:pt x="316" y="576"/>
                      <a:pt x="230" y="323"/>
                      <a:pt x="198" y="244"/>
                    </a:cubicBezTo>
                    <a:cubicBezTo>
                      <a:pt x="166" y="164"/>
                      <a:pt x="158" y="176"/>
                      <a:pt x="150" y="172"/>
                    </a:cubicBezTo>
                    <a:cubicBezTo>
                      <a:pt x="142" y="168"/>
                      <a:pt x="130" y="160"/>
                      <a:pt x="150" y="220"/>
                    </a:cubicBezTo>
                    <a:cubicBezTo>
                      <a:pt x="170" y="280"/>
                      <a:pt x="242" y="453"/>
                      <a:pt x="269" y="531"/>
                    </a:cubicBezTo>
                    <a:cubicBezTo>
                      <a:pt x="296" y="609"/>
                      <a:pt x="337" y="664"/>
                      <a:pt x="311" y="691"/>
                    </a:cubicBezTo>
                    <a:lnTo>
                      <a:pt x="116" y="694"/>
                    </a:ln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1069" name="Group 177"/>
              <p:cNvGrpSpPr>
                <a:grpSpLocks/>
              </p:cNvGrpSpPr>
              <p:nvPr/>
            </p:nvGrpSpPr>
            <p:grpSpPr bwMode="auto">
              <a:xfrm>
                <a:off x="3959" y="330"/>
                <a:ext cx="1724" cy="1316"/>
                <a:chOff x="196" y="1100"/>
                <a:chExt cx="2234" cy="1706"/>
              </a:xfrm>
            </p:grpSpPr>
            <p:sp>
              <p:nvSpPr>
                <p:cNvPr id="1073" name="Freeform 178"/>
                <p:cNvSpPr>
                  <a:spLocks/>
                </p:cNvSpPr>
                <p:nvPr/>
              </p:nvSpPr>
              <p:spPr bwMode="hidden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74" name="Freeform 179"/>
                <p:cNvSpPr>
                  <a:spLocks/>
                </p:cNvSpPr>
                <p:nvPr/>
              </p:nvSpPr>
              <p:spPr bwMode="hidden">
                <a:xfrm>
                  <a:off x="1295" y="1642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75" name="Freeform 180"/>
                <p:cNvSpPr>
                  <a:spLocks/>
                </p:cNvSpPr>
                <p:nvPr/>
              </p:nvSpPr>
              <p:spPr bwMode="hidden">
                <a:xfrm>
                  <a:off x="1452" y="1100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76" name="Freeform 181"/>
                <p:cNvSpPr>
                  <a:spLocks/>
                </p:cNvSpPr>
                <p:nvPr/>
              </p:nvSpPr>
              <p:spPr bwMode="hidden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77" name="Freeform 182"/>
                <p:cNvSpPr>
                  <a:spLocks/>
                </p:cNvSpPr>
                <p:nvPr/>
              </p:nvSpPr>
              <p:spPr bwMode="hidden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070" name="Group 183"/>
              <p:cNvGrpSpPr>
                <a:grpSpLocks/>
              </p:cNvGrpSpPr>
              <p:nvPr/>
            </p:nvGrpSpPr>
            <p:grpSpPr bwMode="auto">
              <a:xfrm>
                <a:off x="151" y="-2"/>
                <a:ext cx="209" cy="4316"/>
                <a:chOff x="1834" y="-2"/>
                <a:chExt cx="209" cy="4316"/>
              </a:xfrm>
            </p:grpSpPr>
            <p:sp>
              <p:nvSpPr>
                <p:cNvPr id="1071" name="Freeform 184"/>
                <p:cNvSpPr>
                  <a:spLocks/>
                </p:cNvSpPr>
                <p:nvPr/>
              </p:nvSpPr>
              <p:spPr bwMode="hidden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072" name="Freeform 185"/>
                <p:cNvSpPr>
                  <a:spLocks/>
                </p:cNvSpPr>
                <p:nvPr/>
              </p:nvSpPr>
              <p:spPr bwMode="hidden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0 w 110"/>
                    <a:gd name="T1" fmla="*/ 613 h 2131"/>
                    <a:gd name="T2" fmla="*/ 0 w 110"/>
                    <a:gd name="T3" fmla="*/ 279 h 2131"/>
                    <a:gd name="T4" fmla="*/ 0 w 110"/>
                    <a:gd name="T5" fmla="*/ 105 h 2131"/>
                    <a:gd name="T6" fmla="*/ 0 w 110"/>
                    <a:gd name="T7" fmla="*/ 37 h 2131"/>
                    <a:gd name="T8" fmla="*/ 0 w 110"/>
                    <a:gd name="T9" fmla="*/ 5 h 2131"/>
                    <a:gd name="T10" fmla="*/ 0 w 110"/>
                    <a:gd name="T11" fmla="*/ 5 h 2131"/>
                    <a:gd name="T12" fmla="*/ 0 w 110"/>
                    <a:gd name="T13" fmla="*/ 41 h 2131"/>
                    <a:gd name="T14" fmla="*/ 0 w 110"/>
                    <a:gd name="T15" fmla="*/ 170 h 2131"/>
                    <a:gd name="T16" fmla="*/ 0 w 110"/>
                    <a:gd name="T17" fmla="*/ 475 h 2131"/>
                    <a:gd name="T18" fmla="*/ 0 w 110"/>
                    <a:gd name="T19" fmla="*/ 1097 h 2131"/>
                    <a:gd name="T20" fmla="*/ 0 w 110"/>
                    <a:gd name="T21" fmla="*/ 2073 h 2131"/>
                    <a:gd name="T22" fmla="*/ 0 w 110"/>
                    <a:gd name="T23" fmla="*/ 2628 h 2131"/>
                    <a:gd name="T24" fmla="*/ 0 w 110"/>
                    <a:gd name="T25" fmla="*/ 2737 h 2131"/>
                    <a:gd name="T26" fmla="*/ 0 w 110"/>
                    <a:gd name="T27" fmla="*/ 2737 h 2131"/>
                    <a:gd name="T28" fmla="*/ 0 w 110"/>
                    <a:gd name="T29" fmla="*/ 1904 h 2131"/>
                    <a:gd name="T30" fmla="*/ 0 w 110"/>
                    <a:gd name="T31" fmla="*/ 613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1033" name="Rectangle 186"/>
            <p:cNvSpPr>
              <a:spLocks noChangeArrowheads="1"/>
            </p:cNvSpPr>
            <p:nvPr/>
          </p:nvSpPr>
          <p:spPr bwMode="gray">
            <a:xfrm>
              <a:off x="740" y="2161"/>
              <a:ext cx="5016" cy="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E6B16BF-7413-4B2F-B7D8-B232EB09FDE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7"/>
          <p:cNvGrpSpPr>
            <a:grpSpLocks/>
          </p:cNvGrpSpPr>
          <p:nvPr/>
        </p:nvGrpSpPr>
        <p:grpSpPr bwMode="auto">
          <a:xfrm>
            <a:off x="-25400" y="0"/>
            <a:ext cx="9166225" cy="7027863"/>
            <a:chOff x="-16" y="0"/>
            <a:chExt cx="5774" cy="4427"/>
          </a:xfrm>
        </p:grpSpPr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-16" y="0"/>
              <a:ext cx="5771" cy="4427"/>
              <a:chOff x="-14" y="-3"/>
              <a:chExt cx="5771" cy="4427"/>
            </a:xfrm>
          </p:grpSpPr>
          <p:grpSp>
            <p:nvGrpSpPr>
              <p:cNvPr id="2059" name="Group 9"/>
              <p:cNvGrpSpPr>
                <a:grpSpLocks/>
              </p:cNvGrpSpPr>
              <p:nvPr/>
            </p:nvGrpSpPr>
            <p:grpSpPr bwMode="auto">
              <a:xfrm>
                <a:off x="1834" y="-2"/>
                <a:ext cx="209" cy="4316"/>
                <a:chOff x="1834" y="-2"/>
                <a:chExt cx="209" cy="4316"/>
              </a:xfrm>
            </p:grpSpPr>
            <p:sp>
              <p:nvSpPr>
                <p:cNvPr id="2144" name="Freeform 10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45" name="Freeform 11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0 w 110"/>
                    <a:gd name="T1" fmla="*/ 613 h 2131"/>
                    <a:gd name="T2" fmla="*/ 0 w 110"/>
                    <a:gd name="T3" fmla="*/ 279 h 2131"/>
                    <a:gd name="T4" fmla="*/ 0 w 110"/>
                    <a:gd name="T5" fmla="*/ 105 h 2131"/>
                    <a:gd name="T6" fmla="*/ 0 w 110"/>
                    <a:gd name="T7" fmla="*/ 37 h 2131"/>
                    <a:gd name="T8" fmla="*/ 0 w 110"/>
                    <a:gd name="T9" fmla="*/ 5 h 2131"/>
                    <a:gd name="T10" fmla="*/ 0 w 110"/>
                    <a:gd name="T11" fmla="*/ 5 h 2131"/>
                    <a:gd name="T12" fmla="*/ 0 w 110"/>
                    <a:gd name="T13" fmla="*/ 41 h 2131"/>
                    <a:gd name="T14" fmla="*/ 0 w 110"/>
                    <a:gd name="T15" fmla="*/ 170 h 2131"/>
                    <a:gd name="T16" fmla="*/ 0 w 110"/>
                    <a:gd name="T17" fmla="*/ 475 h 2131"/>
                    <a:gd name="T18" fmla="*/ 0 w 110"/>
                    <a:gd name="T19" fmla="*/ 1097 h 2131"/>
                    <a:gd name="T20" fmla="*/ 0 w 110"/>
                    <a:gd name="T21" fmla="*/ 2073 h 2131"/>
                    <a:gd name="T22" fmla="*/ 0 w 110"/>
                    <a:gd name="T23" fmla="*/ 2628 h 2131"/>
                    <a:gd name="T24" fmla="*/ 0 w 110"/>
                    <a:gd name="T25" fmla="*/ 2737 h 2131"/>
                    <a:gd name="T26" fmla="*/ 0 w 110"/>
                    <a:gd name="T27" fmla="*/ 2737 h 2131"/>
                    <a:gd name="T28" fmla="*/ 0 w 110"/>
                    <a:gd name="T29" fmla="*/ 1904 h 2131"/>
                    <a:gd name="T30" fmla="*/ 0 w 110"/>
                    <a:gd name="T31" fmla="*/ 613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60" name="Group 12"/>
              <p:cNvGrpSpPr>
                <a:grpSpLocks/>
              </p:cNvGrpSpPr>
              <p:nvPr/>
            </p:nvGrpSpPr>
            <p:grpSpPr bwMode="auto">
              <a:xfrm flipV="1">
                <a:off x="5312" y="0"/>
                <a:ext cx="321" cy="4318"/>
                <a:chOff x="2971" y="-3"/>
                <a:chExt cx="493" cy="4325"/>
              </a:xfrm>
            </p:grpSpPr>
            <p:sp>
              <p:nvSpPr>
                <p:cNvPr id="2142" name="Freeform 13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43" name="Freeform 14"/>
                <p:cNvSpPr>
                  <a:spLocks/>
                </p:cNvSpPr>
                <p:nvPr/>
              </p:nvSpPr>
              <p:spPr bwMode="white">
                <a:xfrm>
                  <a:off x="3227" y="2119"/>
                  <a:ext cx="111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91 w 110"/>
                    <a:gd name="T11" fmla="*/ 5 h 2131"/>
                    <a:gd name="T12" fmla="*/ 111 w 110"/>
                    <a:gd name="T13" fmla="*/ 41 h 2131"/>
                    <a:gd name="T14" fmla="*/ 115 w 110"/>
                    <a:gd name="T15" fmla="*/ 173 h 2131"/>
                    <a:gd name="T16" fmla="*/ 95 w 110"/>
                    <a:gd name="T17" fmla="*/ 481 h 2131"/>
                    <a:gd name="T18" fmla="*/ 95 w 110"/>
                    <a:gd name="T19" fmla="*/ 1113 h 2131"/>
                    <a:gd name="T20" fmla="*/ 87 w 110"/>
                    <a:gd name="T21" fmla="*/ 2102 h 2131"/>
                    <a:gd name="T22" fmla="*/ 95 w 110"/>
                    <a:gd name="T23" fmla="*/ 2667 h 2131"/>
                    <a:gd name="T24" fmla="*/ 87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61" name="Group 15"/>
              <p:cNvGrpSpPr>
                <a:grpSpLocks/>
              </p:cNvGrpSpPr>
              <p:nvPr/>
            </p:nvGrpSpPr>
            <p:grpSpPr bwMode="auto">
              <a:xfrm>
                <a:off x="1130" y="1"/>
                <a:ext cx="385" cy="4314"/>
                <a:chOff x="1130" y="1"/>
                <a:chExt cx="385" cy="4308"/>
              </a:xfrm>
            </p:grpSpPr>
            <p:sp>
              <p:nvSpPr>
                <p:cNvPr id="2138" name="Freeform 16"/>
                <p:cNvSpPr>
                  <a:spLocks/>
                </p:cNvSpPr>
                <p:nvPr/>
              </p:nvSpPr>
              <p:spPr bwMode="white">
                <a:xfrm>
                  <a:off x="1146" y="1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39" name="Freeform 17"/>
                <p:cNvSpPr>
                  <a:spLocks/>
                </p:cNvSpPr>
                <p:nvPr/>
              </p:nvSpPr>
              <p:spPr bwMode="white">
                <a:xfrm>
                  <a:off x="1237" y="2174"/>
                  <a:ext cx="251" cy="390"/>
                </a:xfrm>
                <a:custGeom>
                  <a:avLst/>
                  <a:gdLst>
                    <a:gd name="T0" fmla="*/ 32 w 251"/>
                    <a:gd name="T1" fmla="*/ 379 h 390"/>
                    <a:gd name="T2" fmla="*/ 77 w 251"/>
                    <a:gd name="T3" fmla="*/ 364 h 390"/>
                    <a:gd name="T4" fmla="*/ 152 w 251"/>
                    <a:gd name="T5" fmla="*/ 370 h 390"/>
                    <a:gd name="T6" fmla="*/ 209 w 251"/>
                    <a:gd name="T7" fmla="*/ 388 h 390"/>
                    <a:gd name="T8" fmla="*/ 242 w 251"/>
                    <a:gd name="T9" fmla="*/ 379 h 390"/>
                    <a:gd name="T10" fmla="*/ 248 w 251"/>
                    <a:gd name="T11" fmla="*/ 328 h 390"/>
                    <a:gd name="T12" fmla="*/ 227 w 251"/>
                    <a:gd name="T13" fmla="*/ 175 h 390"/>
                    <a:gd name="T14" fmla="*/ 194 w 251"/>
                    <a:gd name="T15" fmla="*/ 130 h 390"/>
                    <a:gd name="T16" fmla="*/ 179 w 251"/>
                    <a:gd name="T17" fmla="*/ 295 h 390"/>
                    <a:gd name="T18" fmla="*/ 152 w 251"/>
                    <a:gd name="T19" fmla="*/ 307 h 390"/>
                    <a:gd name="T20" fmla="*/ 134 w 251"/>
                    <a:gd name="T21" fmla="*/ 163 h 390"/>
                    <a:gd name="T22" fmla="*/ 65 w 251"/>
                    <a:gd name="T23" fmla="*/ 13 h 390"/>
                    <a:gd name="T24" fmla="*/ 29 w 251"/>
                    <a:gd name="T25" fmla="*/ 85 h 390"/>
                    <a:gd name="T26" fmla="*/ 26 w 251"/>
                    <a:gd name="T27" fmla="*/ 271 h 390"/>
                    <a:gd name="T28" fmla="*/ 2 w 251"/>
                    <a:gd name="T29" fmla="*/ 337 h 390"/>
                    <a:gd name="T30" fmla="*/ 11 w 251"/>
                    <a:gd name="T31" fmla="*/ 379 h 390"/>
                    <a:gd name="T32" fmla="*/ 32 w 251"/>
                    <a:gd name="T33" fmla="*/ 379 h 39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40" name="Freeform 18"/>
                <p:cNvSpPr>
                  <a:spLocks/>
                </p:cNvSpPr>
                <p:nvPr/>
              </p:nvSpPr>
              <p:spPr bwMode="white">
                <a:xfrm>
                  <a:off x="1130" y="2595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41" name="Freeform 19"/>
                <p:cNvSpPr>
                  <a:spLocks/>
                </p:cNvSpPr>
                <p:nvPr/>
              </p:nvSpPr>
              <p:spPr bwMode="white">
                <a:xfrm>
                  <a:off x="1255" y="2644"/>
                  <a:ext cx="146" cy="154"/>
                </a:xfrm>
                <a:custGeom>
                  <a:avLst/>
                  <a:gdLst>
                    <a:gd name="T0" fmla="*/ 14 w 146"/>
                    <a:gd name="T1" fmla="*/ 11 h 154"/>
                    <a:gd name="T2" fmla="*/ 92 w 146"/>
                    <a:gd name="T3" fmla="*/ 2 h 154"/>
                    <a:gd name="T4" fmla="*/ 140 w 146"/>
                    <a:gd name="T5" fmla="*/ 14 h 154"/>
                    <a:gd name="T6" fmla="*/ 128 w 146"/>
                    <a:gd name="T7" fmla="*/ 89 h 154"/>
                    <a:gd name="T8" fmla="*/ 116 w 146"/>
                    <a:gd name="T9" fmla="*/ 146 h 154"/>
                    <a:gd name="T10" fmla="*/ 74 w 146"/>
                    <a:gd name="T11" fmla="*/ 134 h 154"/>
                    <a:gd name="T12" fmla="*/ 32 w 146"/>
                    <a:gd name="T13" fmla="*/ 128 h 154"/>
                    <a:gd name="T14" fmla="*/ 5 w 146"/>
                    <a:gd name="T15" fmla="*/ 56 h 154"/>
                    <a:gd name="T16" fmla="*/ 14 w 146"/>
                    <a:gd name="T17" fmla="*/ 11 h 1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62" name="Group 20"/>
              <p:cNvGrpSpPr>
                <a:grpSpLocks/>
              </p:cNvGrpSpPr>
              <p:nvPr/>
            </p:nvGrpSpPr>
            <p:grpSpPr bwMode="auto">
              <a:xfrm>
                <a:off x="429" y="0"/>
                <a:ext cx="403" cy="4318"/>
                <a:chOff x="429" y="0"/>
                <a:chExt cx="493" cy="4318"/>
              </a:xfrm>
            </p:grpSpPr>
            <p:sp>
              <p:nvSpPr>
                <p:cNvPr id="2136" name="Freeform 21"/>
                <p:cNvSpPr>
                  <a:spLocks/>
                </p:cNvSpPr>
                <p:nvPr/>
              </p:nvSpPr>
              <p:spPr bwMode="white">
                <a:xfrm>
                  <a:off x="429" y="0"/>
                  <a:ext cx="493" cy="4316"/>
                </a:xfrm>
                <a:custGeom>
                  <a:avLst/>
                  <a:gdLst>
                    <a:gd name="T0" fmla="*/ 40 w 493"/>
                    <a:gd name="T1" fmla="*/ 0 h 4316"/>
                    <a:gd name="T2" fmla="*/ 44 w 493"/>
                    <a:gd name="T3" fmla="*/ 1104 h 4316"/>
                    <a:gd name="T4" fmla="*/ 6 w 493"/>
                    <a:gd name="T5" fmla="*/ 1845 h 4316"/>
                    <a:gd name="T6" fmla="*/ 6 w 493"/>
                    <a:gd name="T7" fmla="*/ 1982 h 4316"/>
                    <a:gd name="T8" fmla="*/ 20 w 493"/>
                    <a:gd name="T9" fmla="*/ 2024 h 4316"/>
                    <a:gd name="T10" fmla="*/ 24 w 493"/>
                    <a:gd name="T11" fmla="*/ 2068 h 4316"/>
                    <a:gd name="T12" fmla="*/ 6 w 493"/>
                    <a:gd name="T13" fmla="*/ 2119 h 4316"/>
                    <a:gd name="T14" fmla="*/ 6 w 493"/>
                    <a:gd name="T15" fmla="*/ 2210 h 4316"/>
                    <a:gd name="T16" fmla="*/ 28 w 493"/>
                    <a:gd name="T17" fmla="*/ 2464 h 4316"/>
                    <a:gd name="T18" fmla="*/ 24 w 493"/>
                    <a:gd name="T19" fmla="*/ 3044 h 4316"/>
                    <a:gd name="T20" fmla="*/ 28 w 493"/>
                    <a:gd name="T21" fmla="*/ 4316 h 4316"/>
                    <a:gd name="T22" fmla="*/ 80 w 493"/>
                    <a:gd name="T23" fmla="*/ 4312 h 4316"/>
                    <a:gd name="T24" fmla="*/ 88 w 493"/>
                    <a:gd name="T25" fmla="*/ 3288 h 4316"/>
                    <a:gd name="T26" fmla="*/ 84 w 493"/>
                    <a:gd name="T27" fmla="*/ 2416 h 4316"/>
                    <a:gd name="T28" fmla="*/ 60 w 493"/>
                    <a:gd name="T29" fmla="*/ 2208 h 4316"/>
                    <a:gd name="T30" fmla="*/ 92 w 493"/>
                    <a:gd name="T31" fmla="*/ 2100 h 4316"/>
                    <a:gd name="T32" fmla="*/ 240 w 493"/>
                    <a:gd name="T33" fmla="*/ 2084 h 4316"/>
                    <a:gd name="T34" fmla="*/ 384 w 493"/>
                    <a:gd name="T35" fmla="*/ 2084 h 4316"/>
                    <a:gd name="T36" fmla="*/ 428 w 493"/>
                    <a:gd name="T37" fmla="*/ 2128 h 4316"/>
                    <a:gd name="T38" fmla="*/ 424 w 493"/>
                    <a:gd name="T39" fmla="*/ 2236 h 4316"/>
                    <a:gd name="T40" fmla="*/ 420 w 493"/>
                    <a:gd name="T41" fmla="*/ 2344 h 4316"/>
                    <a:gd name="T42" fmla="*/ 408 w 493"/>
                    <a:gd name="T43" fmla="*/ 2496 h 4316"/>
                    <a:gd name="T44" fmla="*/ 395 w 493"/>
                    <a:gd name="T45" fmla="*/ 4313 h 4316"/>
                    <a:gd name="T46" fmla="*/ 476 w 493"/>
                    <a:gd name="T47" fmla="*/ 4310 h 4316"/>
                    <a:gd name="T48" fmla="*/ 459 w 493"/>
                    <a:gd name="T49" fmla="*/ 3614 h 4316"/>
                    <a:gd name="T50" fmla="*/ 468 w 493"/>
                    <a:gd name="T51" fmla="*/ 2472 h 4316"/>
                    <a:gd name="T52" fmla="*/ 493 w 493"/>
                    <a:gd name="T53" fmla="*/ 2165 h 4316"/>
                    <a:gd name="T54" fmla="*/ 468 w 493"/>
                    <a:gd name="T55" fmla="*/ 2048 h 4316"/>
                    <a:gd name="T56" fmla="*/ 487 w 493"/>
                    <a:gd name="T57" fmla="*/ 1982 h 4316"/>
                    <a:gd name="T58" fmla="*/ 487 w 493"/>
                    <a:gd name="T59" fmla="*/ 1800 h 4316"/>
                    <a:gd name="T60" fmla="*/ 456 w 493"/>
                    <a:gd name="T61" fmla="*/ 1024 h 4316"/>
                    <a:gd name="T62" fmla="*/ 468 w 493"/>
                    <a:gd name="T63" fmla="*/ 0 h 4316"/>
                    <a:gd name="T64" fmla="*/ 420 w 493"/>
                    <a:gd name="T65" fmla="*/ 0 h 4316"/>
                    <a:gd name="T66" fmla="*/ 412 w 493"/>
                    <a:gd name="T67" fmla="*/ 524 h 4316"/>
                    <a:gd name="T68" fmla="*/ 404 w 493"/>
                    <a:gd name="T69" fmla="*/ 920 h 4316"/>
                    <a:gd name="T70" fmla="*/ 420 w 493"/>
                    <a:gd name="T71" fmla="*/ 1592 h 4316"/>
                    <a:gd name="T72" fmla="*/ 436 w 493"/>
                    <a:gd name="T73" fmla="*/ 1956 h 4316"/>
                    <a:gd name="T74" fmla="*/ 400 w 493"/>
                    <a:gd name="T75" fmla="*/ 2024 h 4316"/>
                    <a:gd name="T76" fmla="*/ 244 w 493"/>
                    <a:gd name="T77" fmla="*/ 2004 h 4316"/>
                    <a:gd name="T78" fmla="*/ 96 w 493"/>
                    <a:gd name="T79" fmla="*/ 2016 h 4316"/>
                    <a:gd name="T80" fmla="*/ 54 w 493"/>
                    <a:gd name="T81" fmla="*/ 1845 h 4316"/>
                    <a:gd name="T82" fmla="*/ 88 w 493"/>
                    <a:gd name="T83" fmla="*/ 1356 h 4316"/>
                    <a:gd name="T84" fmla="*/ 92 w 493"/>
                    <a:gd name="T85" fmla="*/ 580 h 4316"/>
                    <a:gd name="T86" fmla="*/ 84 w 493"/>
                    <a:gd name="T87" fmla="*/ 0 h 4316"/>
                    <a:gd name="T88" fmla="*/ 40 w 493"/>
                    <a:gd name="T89" fmla="*/ 0 h 431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16">
                      <a:moveTo>
                        <a:pt x="40" y="0"/>
                      </a:moveTo>
                      <a:cubicBezTo>
                        <a:pt x="33" y="185"/>
                        <a:pt x="50" y="797"/>
                        <a:pt x="44" y="1104"/>
                      </a:cubicBezTo>
                      <a:cubicBezTo>
                        <a:pt x="38" y="1411"/>
                        <a:pt x="12" y="1699"/>
                        <a:pt x="6" y="1845"/>
                      </a:cubicBezTo>
                      <a:cubicBezTo>
                        <a:pt x="0" y="1991"/>
                        <a:pt x="4" y="1952"/>
                        <a:pt x="6" y="1982"/>
                      </a:cubicBezTo>
                      <a:cubicBezTo>
                        <a:pt x="8" y="2012"/>
                        <a:pt x="17" y="2010"/>
                        <a:pt x="20" y="2024"/>
                      </a:cubicBezTo>
                      <a:cubicBezTo>
                        <a:pt x="23" y="2038"/>
                        <a:pt x="26" y="2052"/>
                        <a:pt x="24" y="2068"/>
                      </a:cubicBezTo>
                      <a:cubicBezTo>
                        <a:pt x="22" y="2084"/>
                        <a:pt x="9" y="2095"/>
                        <a:pt x="6" y="2119"/>
                      </a:cubicBezTo>
                      <a:cubicBezTo>
                        <a:pt x="3" y="2143"/>
                        <a:pt x="2" y="2153"/>
                        <a:pt x="6" y="2210"/>
                      </a:cubicBezTo>
                      <a:cubicBezTo>
                        <a:pt x="10" y="2267"/>
                        <a:pt x="25" y="2325"/>
                        <a:pt x="28" y="2464"/>
                      </a:cubicBezTo>
                      <a:cubicBezTo>
                        <a:pt x="31" y="2603"/>
                        <a:pt x="24" y="2735"/>
                        <a:pt x="24" y="3044"/>
                      </a:cubicBezTo>
                      <a:cubicBezTo>
                        <a:pt x="24" y="3353"/>
                        <a:pt x="19" y="4105"/>
                        <a:pt x="28" y="4316"/>
                      </a:cubicBezTo>
                      <a:lnTo>
                        <a:pt x="80" y="4312"/>
                      </a:lnTo>
                      <a:cubicBezTo>
                        <a:pt x="90" y="4141"/>
                        <a:pt x="87" y="3604"/>
                        <a:pt x="88" y="3288"/>
                      </a:cubicBezTo>
                      <a:cubicBezTo>
                        <a:pt x="89" y="2972"/>
                        <a:pt x="89" y="2596"/>
                        <a:pt x="84" y="2416"/>
                      </a:cubicBezTo>
                      <a:cubicBezTo>
                        <a:pt x="92" y="2340"/>
                        <a:pt x="69" y="2262"/>
                        <a:pt x="60" y="2208"/>
                      </a:cubicBezTo>
                      <a:cubicBezTo>
                        <a:pt x="52" y="2148"/>
                        <a:pt x="48" y="2110"/>
                        <a:pt x="92" y="2100"/>
                      </a:cubicBezTo>
                      <a:cubicBezTo>
                        <a:pt x="134" y="2086"/>
                        <a:pt x="190" y="2081"/>
                        <a:pt x="240" y="2084"/>
                      </a:cubicBezTo>
                      <a:cubicBezTo>
                        <a:pt x="289" y="2081"/>
                        <a:pt x="353" y="2077"/>
                        <a:pt x="384" y="2084"/>
                      </a:cubicBezTo>
                      <a:cubicBezTo>
                        <a:pt x="415" y="2091"/>
                        <a:pt x="421" y="2103"/>
                        <a:pt x="428" y="2128"/>
                      </a:cubicBezTo>
                      <a:cubicBezTo>
                        <a:pt x="435" y="2153"/>
                        <a:pt x="425" y="2200"/>
                        <a:pt x="424" y="2236"/>
                      </a:cubicBezTo>
                      <a:cubicBezTo>
                        <a:pt x="423" y="2272"/>
                        <a:pt x="423" y="2301"/>
                        <a:pt x="420" y="2344"/>
                      </a:cubicBezTo>
                      <a:cubicBezTo>
                        <a:pt x="411" y="2391"/>
                        <a:pt x="412" y="2168"/>
                        <a:pt x="408" y="2496"/>
                      </a:cubicBezTo>
                      <a:cubicBezTo>
                        <a:pt x="404" y="2824"/>
                        <a:pt x="384" y="4011"/>
                        <a:pt x="395" y="4313"/>
                      </a:cubicBezTo>
                      <a:lnTo>
                        <a:pt x="476" y="4310"/>
                      </a:lnTo>
                      <a:cubicBezTo>
                        <a:pt x="486" y="4194"/>
                        <a:pt x="460" y="3920"/>
                        <a:pt x="459" y="3614"/>
                      </a:cubicBezTo>
                      <a:cubicBezTo>
                        <a:pt x="458" y="3308"/>
                        <a:pt x="462" y="2713"/>
                        <a:pt x="468" y="2472"/>
                      </a:cubicBezTo>
                      <a:cubicBezTo>
                        <a:pt x="464" y="2328"/>
                        <a:pt x="493" y="2218"/>
                        <a:pt x="493" y="2165"/>
                      </a:cubicBezTo>
                      <a:cubicBezTo>
                        <a:pt x="493" y="2111"/>
                        <a:pt x="480" y="2100"/>
                        <a:pt x="468" y="2048"/>
                      </a:cubicBezTo>
                      <a:cubicBezTo>
                        <a:pt x="490" y="2027"/>
                        <a:pt x="484" y="2023"/>
                        <a:pt x="487" y="1982"/>
                      </a:cubicBezTo>
                      <a:cubicBezTo>
                        <a:pt x="490" y="1941"/>
                        <a:pt x="492" y="1960"/>
                        <a:pt x="487" y="1800"/>
                      </a:cubicBezTo>
                      <a:cubicBezTo>
                        <a:pt x="482" y="1640"/>
                        <a:pt x="459" y="1324"/>
                        <a:pt x="456" y="1024"/>
                      </a:cubicBezTo>
                      <a:cubicBezTo>
                        <a:pt x="453" y="724"/>
                        <a:pt x="474" y="171"/>
                        <a:pt x="468" y="0"/>
                      </a:cubicBezTo>
                      <a:lnTo>
                        <a:pt x="420" y="0"/>
                      </a:lnTo>
                      <a:cubicBezTo>
                        <a:pt x="411" y="87"/>
                        <a:pt x="415" y="371"/>
                        <a:pt x="412" y="524"/>
                      </a:cubicBezTo>
                      <a:cubicBezTo>
                        <a:pt x="409" y="677"/>
                        <a:pt x="403" y="742"/>
                        <a:pt x="404" y="920"/>
                      </a:cubicBezTo>
                      <a:cubicBezTo>
                        <a:pt x="405" y="1098"/>
                        <a:pt x="415" y="1419"/>
                        <a:pt x="420" y="1592"/>
                      </a:cubicBezTo>
                      <a:cubicBezTo>
                        <a:pt x="425" y="1765"/>
                        <a:pt x="439" y="1884"/>
                        <a:pt x="436" y="1956"/>
                      </a:cubicBezTo>
                      <a:cubicBezTo>
                        <a:pt x="432" y="1980"/>
                        <a:pt x="441" y="2017"/>
                        <a:pt x="400" y="2024"/>
                      </a:cubicBezTo>
                      <a:cubicBezTo>
                        <a:pt x="373" y="2037"/>
                        <a:pt x="295" y="2005"/>
                        <a:pt x="244" y="2004"/>
                      </a:cubicBezTo>
                      <a:cubicBezTo>
                        <a:pt x="193" y="2003"/>
                        <a:pt x="128" y="2042"/>
                        <a:pt x="96" y="2016"/>
                      </a:cubicBezTo>
                      <a:cubicBezTo>
                        <a:pt x="64" y="1990"/>
                        <a:pt x="55" y="1955"/>
                        <a:pt x="54" y="1845"/>
                      </a:cubicBezTo>
                      <a:cubicBezTo>
                        <a:pt x="53" y="1735"/>
                        <a:pt x="82" y="1567"/>
                        <a:pt x="88" y="1356"/>
                      </a:cubicBezTo>
                      <a:cubicBezTo>
                        <a:pt x="94" y="1145"/>
                        <a:pt x="93" y="806"/>
                        <a:pt x="92" y="580"/>
                      </a:cubicBezTo>
                      <a:cubicBezTo>
                        <a:pt x="91" y="354"/>
                        <a:pt x="93" y="97"/>
                        <a:pt x="84" y="0"/>
                      </a:cubicBez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37" name="Freeform 22"/>
                <p:cNvSpPr>
                  <a:spLocks/>
                </p:cNvSpPr>
                <p:nvPr/>
              </p:nvSpPr>
              <p:spPr bwMode="white">
                <a:xfrm>
                  <a:off x="686" y="2115"/>
                  <a:ext cx="110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41 h 2131"/>
                    <a:gd name="T14" fmla="*/ 107 w 110"/>
                    <a:gd name="T15" fmla="*/ 173 h 2131"/>
                    <a:gd name="T16" fmla="*/ 87 w 110"/>
                    <a:gd name="T17" fmla="*/ 481 h 2131"/>
                    <a:gd name="T18" fmla="*/ 87 w 110"/>
                    <a:gd name="T19" fmla="*/ 1113 h 2131"/>
                    <a:gd name="T20" fmla="*/ 79 w 110"/>
                    <a:gd name="T21" fmla="*/ 2102 h 2131"/>
                    <a:gd name="T22" fmla="*/ 87 w 110"/>
                    <a:gd name="T23" fmla="*/ 2667 h 2131"/>
                    <a:gd name="T24" fmla="*/ 79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63" name="Group 23"/>
              <p:cNvGrpSpPr>
                <a:grpSpLocks/>
              </p:cNvGrpSpPr>
              <p:nvPr/>
            </p:nvGrpSpPr>
            <p:grpSpPr bwMode="auto">
              <a:xfrm flipV="1">
                <a:off x="2866" y="-3"/>
                <a:ext cx="396" cy="4318"/>
                <a:chOff x="2971" y="-3"/>
                <a:chExt cx="493" cy="4325"/>
              </a:xfrm>
            </p:grpSpPr>
            <p:sp>
              <p:nvSpPr>
                <p:cNvPr id="2134" name="Freeform 24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35" name="Freeform 25"/>
                <p:cNvSpPr>
                  <a:spLocks/>
                </p:cNvSpPr>
                <p:nvPr/>
              </p:nvSpPr>
              <p:spPr bwMode="white">
                <a:xfrm>
                  <a:off x="3227" y="2119"/>
                  <a:ext cx="111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91 w 110"/>
                    <a:gd name="T11" fmla="*/ 5 h 2131"/>
                    <a:gd name="T12" fmla="*/ 111 w 110"/>
                    <a:gd name="T13" fmla="*/ 41 h 2131"/>
                    <a:gd name="T14" fmla="*/ 115 w 110"/>
                    <a:gd name="T15" fmla="*/ 173 h 2131"/>
                    <a:gd name="T16" fmla="*/ 95 w 110"/>
                    <a:gd name="T17" fmla="*/ 481 h 2131"/>
                    <a:gd name="T18" fmla="*/ 95 w 110"/>
                    <a:gd name="T19" fmla="*/ 1113 h 2131"/>
                    <a:gd name="T20" fmla="*/ 87 w 110"/>
                    <a:gd name="T21" fmla="*/ 2102 h 2131"/>
                    <a:gd name="T22" fmla="*/ 95 w 110"/>
                    <a:gd name="T23" fmla="*/ 2667 h 2131"/>
                    <a:gd name="T24" fmla="*/ 87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2064" name="Freeform 26"/>
              <p:cNvSpPr>
                <a:spLocks/>
              </p:cNvSpPr>
              <p:nvPr/>
            </p:nvSpPr>
            <p:spPr bwMode="white">
              <a:xfrm rot="2199825" flipH="1">
                <a:off x="2185" y="2464"/>
                <a:ext cx="479" cy="950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2 h 2088"/>
                  <a:gd name="T6" fmla="*/ 0 w 1456"/>
                  <a:gd name="T7" fmla="*/ 4 h 2088"/>
                  <a:gd name="T8" fmla="*/ 0 w 1456"/>
                  <a:gd name="T9" fmla="*/ 4 h 2088"/>
                  <a:gd name="T10" fmla="*/ 0 w 1456"/>
                  <a:gd name="T11" fmla="*/ 2 h 2088"/>
                  <a:gd name="T12" fmla="*/ 0 w 1456"/>
                  <a:gd name="T13" fmla="*/ 1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1 h 2088"/>
                  <a:gd name="T20" fmla="*/ 0 w 1456"/>
                  <a:gd name="T21" fmla="*/ 2 h 2088"/>
                  <a:gd name="T22" fmla="*/ 0 w 1456"/>
                  <a:gd name="T23" fmla="*/ 3 h 2088"/>
                  <a:gd name="T24" fmla="*/ 0 w 1456"/>
                  <a:gd name="T25" fmla="*/ 4 h 2088"/>
                  <a:gd name="T26" fmla="*/ 0 w 1456"/>
                  <a:gd name="T27" fmla="*/ 4 h 2088"/>
                  <a:gd name="T28" fmla="*/ 0 w 1456"/>
                  <a:gd name="T29" fmla="*/ 3 h 2088"/>
                  <a:gd name="T30" fmla="*/ 0 w 1456"/>
                  <a:gd name="T31" fmla="*/ 2 h 2088"/>
                  <a:gd name="T32" fmla="*/ 0 w 1456"/>
                  <a:gd name="T33" fmla="*/ 1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65" name="Freeform 27"/>
              <p:cNvSpPr>
                <a:spLocks/>
              </p:cNvSpPr>
              <p:nvPr/>
            </p:nvSpPr>
            <p:spPr bwMode="white">
              <a:xfrm rot="21428822" flipH="1">
                <a:off x="2294" y="2929"/>
                <a:ext cx="706" cy="1014"/>
              </a:xfrm>
              <a:custGeom>
                <a:avLst/>
                <a:gdLst>
                  <a:gd name="T0" fmla="*/ 0 w 1456"/>
                  <a:gd name="T1" fmla="*/ 0 h 2088"/>
                  <a:gd name="T2" fmla="*/ 2 w 1456"/>
                  <a:gd name="T3" fmla="*/ 0 h 2088"/>
                  <a:gd name="T4" fmla="*/ 4 w 1456"/>
                  <a:gd name="T5" fmla="*/ 4 h 2088"/>
                  <a:gd name="T6" fmla="*/ 4 w 1456"/>
                  <a:gd name="T7" fmla="*/ 6 h 2088"/>
                  <a:gd name="T8" fmla="*/ 4 w 1456"/>
                  <a:gd name="T9" fmla="*/ 6 h 2088"/>
                  <a:gd name="T10" fmla="*/ 3 w 1456"/>
                  <a:gd name="T11" fmla="*/ 4 h 2088"/>
                  <a:gd name="T12" fmla="*/ 2 w 1456"/>
                  <a:gd name="T13" fmla="*/ 2 h 2088"/>
                  <a:gd name="T14" fmla="*/ 1 w 1456"/>
                  <a:gd name="T15" fmla="*/ 0 h 2088"/>
                  <a:gd name="T16" fmla="*/ 0 w 1456"/>
                  <a:gd name="T17" fmla="*/ 1 h 2088"/>
                  <a:gd name="T18" fmla="*/ 1 w 1456"/>
                  <a:gd name="T19" fmla="*/ 1 h 2088"/>
                  <a:gd name="T20" fmla="*/ 2 w 1456"/>
                  <a:gd name="T21" fmla="*/ 3 h 2088"/>
                  <a:gd name="T22" fmla="*/ 3 w 1456"/>
                  <a:gd name="T23" fmla="*/ 5 h 2088"/>
                  <a:gd name="T24" fmla="*/ 4 w 1456"/>
                  <a:gd name="T25" fmla="*/ 6 h 2088"/>
                  <a:gd name="T26" fmla="*/ 4 w 1456"/>
                  <a:gd name="T27" fmla="*/ 6 h 2088"/>
                  <a:gd name="T28" fmla="*/ 3 w 1456"/>
                  <a:gd name="T29" fmla="*/ 6 h 2088"/>
                  <a:gd name="T30" fmla="*/ 1 w 1456"/>
                  <a:gd name="T31" fmla="*/ 4 h 2088"/>
                  <a:gd name="T32" fmla="*/ 0 w 1456"/>
                  <a:gd name="T33" fmla="*/ 2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66" name="Freeform 28"/>
              <p:cNvSpPr>
                <a:spLocks/>
              </p:cNvSpPr>
              <p:nvPr/>
            </p:nvSpPr>
            <p:spPr bwMode="white">
              <a:xfrm>
                <a:off x="3188" y="2454"/>
                <a:ext cx="978" cy="332"/>
              </a:xfrm>
              <a:custGeom>
                <a:avLst/>
                <a:gdLst>
                  <a:gd name="T0" fmla="*/ 0 w 2020"/>
                  <a:gd name="T1" fmla="*/ 1 h 688"/>
                  <a:gd name="T2" fmla="*/ 0 w 2020"/>
                  <a:gd name="T3" fmla="*/ 1 h 688"/>
                  <a:gd name="T4" fmla="*/ 0 w 2020"/>
                  <a:gd name="T5" fmla="*/ 0 h 688"/>
                  <a:gd name="T6" fmla="*/ 1 w 2020"/>
                  <a:gd name="T7" fmla="*/ 0 h 688"/>
                  <a:gd name="T8" fmla="*/ 3 w 2020"/>
                  <a:gd name="T9" fmla="*/ 0 h 688"/>
                  <a:gd name="T10" fmla="*/ 5 w 2020"/>
                  <a:gd name="T11" fmla="*/ 0 h 688"/>
                  <a:gd name="T12" fmla="*/ 6 w 2020"/>
                  <a:gd name="T13" fmla="*/ 1 h 688"/>
                  <a:gd name="T14" fmla="*/ 6 w 2020"/>
                  <a:gd name="T15" fmla="*/ 1 h 688"/>
                  <a:gd name="T16" fmla="*/ 5 w 2020"/>
                  <a:gd name="T17" fmla="*/ 1 h 688"/>
                  <a:gd name="T18" fmla="*/ 4 w 2020"/>
                  <a:gd name="T19" fmla="*/ 1 h 688"/>
                  <a:gd name="T20" fmla="*/ 3 w 2020"/>
                  <a:gd name="T21" fmla="*/ 1 h 688"/>
                  <a:gd name="T22" fmla="*/ 1 w 2020"/>
                  <a:gd name="T23" fmla="*/ 1 h 688"/>
                  <a:gd name="T24" fmla="*/ 1 w 2020"/>
                  <a:gd name="T25" fmla="*/ 1 h 688"/>
                  <a:gd name="T26" fmla="*/ 1 w 2020"/>
                  <a:gd name="T27" fmla="*/ 1 h 688"/>
                  <a:gd name="T28" fmla="*/ 1 w 2020"/>
                  <a:gd name="T29" fmla="*/ 1 h 688"/>
                  <a:gd name="T30" fmla="*/ 3 w 2020"/>
                  <a:gd name="T31" fmla="*/ 1 h 688"/>
                  <a:gd name="T32" fmla="*/ 5 w 2020"/>
                  <a:gd name="T33" fmla="*/ 1 h 688"/>
                  <a:gd name="T34" fmla="*/ 5 w 2020"/>
                  <a:gd name="T35" fmla="*/ 2 h 688"/>
                  <a:gd name="T36" fmla="*/ 4 w 2020"/>
                  <a:gd name="T37" fmla="*/ 2 h 688"/>
                  <a:gd name="T38" fmla="*/ 2 w 2020"/>
                  <a:gd name="T39" fmla="*/ 2 h 688"/>
                  <a:gd name="T40" fmla="*/ 0 w 2020"/>
                  <a:gd name="T41" fmla="*/ 1 h 6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67" name="Freeform 29"/>
              <p:cNvSpPr>
                <a:spLocks/>
              </p:cNvSpPr>
              <p:nvPr/>
            </p:nvSpPr>
            <p:spPr bwMode="white">
              <a:xfrm rot="-744944">
                <a:off x="3295" y="2728"/>
                <a:ext cx="706" cy="1014"/>
              </a:xfrm>
              <a:custGeom>
                <a:avLst/>
                <a:gdLst>
                  <a:gd name="T0" fmla="*/ 0 w 1456"/>
                  <a:gd name="T1" fmla="*/ 0 h 2088"/>
                  <a:gd name="T2" fmla="*/ 2 w 1456"/>
                  <a:gd name="T3" fmla="*/ 0 h 2088"/>
                  <a:gd name="T4" fmla="*/ 4 w 1456"/>
                  <a:gd name="T5" fmla="*/ 4 h 2088"/>
                  <a:gd name="T6" fmla="*/ 4 w 1456"/>
                  <a:gd name="T7" fmla="*/ 6 h 2088"/>
                  <a:gd name="T8" fmla="*/ 4 w 1456"/>
                  <a:gd name="T9" fmla="*/ 6 h 2088"/>
                  <a:gd name="T10" fmla="*/ 3 w 1456"/>
                  <a:gd name="T11" fmla="*/ 4 h 2088"/>
                  <a:gd name="T12" fmla="*/ 2 w 1456"/>
                  <a:gd name="T13" fmla="*/ 2 h 2088"/>
                  <a:gd name="T14" fmla="*/ 1 w 1456"/>
                  <a:gd name="T15" fmla="*/ 0 h 2088"/>
                  <a:gd name="T16" fmla="*/ 0 w 1456"/>
                  <a:gd name="T17" fmla="*/ 1 h 2088"/>
                  <a:gd name="T18" fmla="*/ 1 w 1456"/>
                  <a:gd name="T19" fmla="*/ 1 h 2088"/>
                  <a:gd name="T20" fmla="*/ 2 w 1456"/>
                  <a:gd name="T21" fmla="*/ 3 h 2088"/>
                  <a:gd name="T22" fmla="*/ 3 w 1456"/>
                  <a:gd name="T23" fmla="*/ 5 h 2088"/>
                  <a:gd name="T24" fmla="*/ 4 w 1456"/>
                  <a:gd name="T25" fmla="*/ 6 h 2088"/>
                  <a:gd name="T26" fmla="*/ 4 w 1456"/>
                  <a:gd name="T27" fmla="*/ 6 h 2088"/>
                  <a:gd name="T28" fmla="*/ 3 w 1456"/>
                  <a:gd name="T29" fmla="*/ 6 h 2088"/>
                  <a:gd name="T30" fmla="*/ 1 w 1456"/>
                  <a:gd name="T31" fmla="*/ 4 h 2088"/>
                  <a:gd name="T32" fmla="*/ 0 w 1456"/>
                  <a:gd name="T33" fmla="*/ 2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68" name="Freeform 30"/>
              <p:cNvSpPr>
                <a:spLocks/>
              </p:cNvSpPr>
              <p:nvPr/>
            </p:nvSpPr>
            <p:spPr bwMode="white">
              <a:xfrm>
                <a:off x="2993" y="2966"/>
                <a:ext cx="474" cy="1164"/>
              </a:xfrm>
              <a:custGeom>
                <a:avLst/>
                <a:gdLst>
                  <a:gd name="T0" fmla="*/ 0 w 980"/>
                  <a:gd name="T1" fmla="*/ 4 h 2408"/>
                  <a:gd name="T2" fmla="*/ 0 w 980"/>
                  <a:gd name="T3" fmla="*/ 2 h 2408"/>
                  <a:gd name="T4" fmla="*/ 0 w 980"/>
                  <a:gd name="T5" fmla="*/ 1 h 2408"/>
                  <a:gd name="T6" fmla="*/ 0 w 980"/>
                  <a:gd name="T7" fmla="*/ 0 h 2408"/>
                  <a:gd name="T8" fmla="*/ 1 w 980"/>
                  <a:gd name="T9" fmla="*/ 0 h 2408"/>
                  <a:gd name="T10" fmla="*/ 2 w 980"/>
                  <a:gd name="T11" fmla="*/ 1 h 2408"/>
                  <a:gd name="T12" fmla="*/ 2 w 980"/>
                  <a:gd name="T13" fmla="*/ 3 h 2408"/>
                  <a:gd name="T14" fmla="*/ 3 w 980"/>
                  <a:gd name="T15" fmla="*/ 6 h 2408"/>
                  <a:gd name="T16" fmla="*/ 3 w 980"/>
                  <a:gd name="T17" fmla="*/ 7 h 2408"/>
                  <a:gd name="T18" fmla="*/ 2 w 980"/>
                  <a:gd name="T19" fmla="*/ 7 h 2408"/>
                  <a:gd name="T20" fmla="*/ 2 w 980"/>
                  <a:gd name="T21" fmla="*/ 6 h 2408"/>
                  <a:gd name="T22" fmla="*/ 2 w 980"/>
                  <a:gd name="T23" fmla="*/ 4 h 2408"/>
                  <a:gd name="T24" fmla="*/ 1 w 980"/>
                  <a:gd name="T25" fmla="*/ 1 h 2408"/>
                  <a:gd name="T26" fmla="*/ 1 w 980"/>
                  <a:gd name="T27" fmla="*/ 1 h 2408"/>
                  <a:gd name="T28" fmla="*/ 1 w 980"/>
                  <a:gd name="T29" fmla="*/ 1 h 2408"/>
                  <a:gd name="T30" fmla="*/ 1 w 980"/>
                  <a:gd name="T31" fmla="*/ 3 h 2408"/>
                  <a:gd name="T32" fmla="*/ 2 w 980"/>
                  <a:gd name="T33" fmla="*/ 5 h 2408"/>
                  <a:gd name="T34" fmla="*/ 2 w 980"/>
                  <a:gd name="T35" fmla="*/ 7 h 2408"/>
                  <a:gd name="T36" fmla="*/ 2 w 980"/>
                  <a:gd name="T37" fmla="*/ 7 h 2408"/>
                  <a:gd name="T38" fmla="*/ 1 w 980"/>
                  <a:gd name="T39" fmla="*/ 6 h 2408"/>
                  <a:gd name="T40" fmla="*/ 0 w 980"/>
                  <a:gd name="T41" fmla="*/ 4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2069" name="Group 31"/>
              <p:cNvGrpSpPr>
                <a:grpSpLocks/>
              </p:cNvGrpSpPr>
              <p:nvPr/>
            </p:nvGrpSpPr>
            <p:grpSpPr bwMode="auto">
              <a:xfrm>
                <a:off x="2162" y="0"/>
                <a:ext cx="1981" cy="1676"/>
                <a:chOff x="2305" y="2222"/>
                <a:chExt cx="1981" cy="1676"/>
              </a:xfrm>
            </p:grpSpPr>
            <p:sp>
              <p:nvSpPr>
                <p:cNvPr id="2129" name="Freeform 32"/>
                <p:cNvSpPr>
                  <a:spLocks/>
                </p:cNvSpPr>
                <p:nvPr/>
              </p:nvSpPr>
              <p:spPr bwMode="white">
                <a:xfrm rot="2199825" flipH="1">
                  <a:off x="2305" y="2232"/>
                  <a:ext cx="479" cy="950"/>
                </a:xfrm>
                <a:custGeom>
                  <a:avLst/>
                  <a:gdLst>
                    <a:gd name="T0" fmla="*/ 0 w 1456"/>
                    <a:gd name="T1" fmla="*/ 0 h 2088"/>
                    <a:gd name="T2" fmla="*/ 0 w 1456"/>
                    <a:gd name="T3" fmla="*/ 0 h 2088"/>
                    <a:gd name="T4" fmla="*/ 0 w 1456"/>
                    <a:gd name="T5" fmla="*/ 2 h 2088"/>
                    <a:gd name="T6" fmla="*/ 0 w 1456"/>
                    <a:gd name="T7" fmla="*/ 4 h 2088"/>
                    <a:gd name="T8" fmla="*/ 0 w 1456"/>
                    <a:gd name="T9" fmla="*/ 4 h 2088"/>
                    <a:gd name="T10" fmla="*/ 0 w 1456"/>
                    <a:gd name="T11" fmla="*/ 2 h 2088"/>
                    <a:gd name="T12" fmla="*/ 0 w 1456"/>
                    <a:gd name="T13" fmla="*/ 1 h 2088"/>
                    <a:gd name="T14" fmla="*/ 0 w 1456"/>
                    <a:gd name="T15" fmla="*/ 0 h 2088"/>
                    <a:gd name="T16" fmla="*/ 0 w 1456"/>
                    <a:gd name="T17" fmla="*/ 0 h 2088"/>
                    <a:gd name="T18" fmla="*/ 0 w 1456"/>
                    <a:gd name="T19" fmla="*/ 1 h 2088"/>
                    <a:gd name="T20" fmla="*/ 0 w 1456"/>
                    <a:gd name="T21" fmla="*/ 2 h 2088"/>
                    <a:gd name="T22" fmla="*/ 0 w 1456"/>
                    <a:gd name="T23" fmla="*/ 3 h 2088"/>
                    <a:gd name="T24" fmla="*/ 0 w 1456"/>
                    <a:gd name="T25" fmla="*/ 4 h 2088"/>
                    <a:gd name="T26" fmla="*/ 0 w 1456"/>
                    <a:gd name="T27" fmla="*/ 4 h 2088"/>
                    <a:gd name="T28" fmla="*/ 0 w 1456"/>
                    <a:gd name="T29" fmla="*/ 3 h 2088"/>
                    <a:gd name="T30" fmla="*/ 0 w 1456"/>
                    <a:gd name="T31" fmla="*/ 2 h 2088"/>
                    <a:gd name="T32" fmla="*/ 0 w 1456"/>
                    <a:gd name="T33" fmla="*/ 1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30" name="Freeform 33"/>
                <p:cNvSpPr>
                  <a:spLocks/>
                </p:cNvSpPr>
                <p:nvPr/>
              </p:nvSpPr>
              <p:spPr bwMode="white">
                <a:xfrm rot="21428822" flipH="1">
                  <a:off x="2414" y="2697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31" name="Freeform 34"/>
                <p:cNvSpPr>
                  <a:spLocks/>
                </p:cNvSpPr>
                <p:nvPr/>
              </p:nvSpPr>
              <p:spPr bwMode="white">
                <a:xfrm>
                  <a:off x="3308" y="2222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32" name="Freeform 35"/>
                <p:cNvSpPr>
                  <a:spLocks/>
                </p:cNvSpPr>
                <p:nvPr/>
              </p:nvSpPr>
              <p:spPr bwMode="white">
                <a:xfrm rot="-744944">
                  <a:off x="3415" y="249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33" name="Freeform 36"/>
                <p:cNvSpPr>
                  <a:spLocks/>
                </p:cNvSpPr>
                <p:nvPr/>
              </p:nvSpPr>
              <p:spPr bwMode="white">
                <a:xfrm>
                  <a:off x="3113" y="2734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70" name="Group 37"/>
              <p:cNvGrpSpPr>
                <a:grpSpLocks/>
              </p:cNvGrpSpPr>
              <p:nvPr/>
            </p:nvGrpSpPr>
            <p:grpSpPr bwMode="auto">
              <a:xfrm>
                <a:off x="196" y="1100"/>
                <a:ext cx="2234" cy="1706"/>
                <a:chOff x="196" y="1100"/>
                <a:chExt cx="2234" cy="1706"/>
              </a:xfrm>
            </p:grpSpPr>
            <p:sp>
              <p:nvSpPr>
                <p:cNvPr id="2124" name="Freeform 3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25" name="Freeform 3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26" name="Freeform 4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27" name="Freeform 4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28" name="Freeform 4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71" name="Group 43"/>
              <p:cNvGrpSpPr>
                <a:grpSpLocks/>
              </p:cNvGrpSpPr>
              <p:nvPr/>
            </p:nvGrpSpPr>
            <p:grpSpPr bwMode="auto">
              <a:xfrm>
                <a:off x="4660" y="0"/>
                <a:ext cx="385" cy="4308"/>
                <a:chOff x="4660" y="0"/>
                <a:chExt cx="385" cy="4308"/>
              </a:xfrm>
            </p:grpSpPr>
            <p:sp>
              <p:nvSpPr>
                <p:cNvPr id="2120" name="Freeform 44"/>
                <p:cNvSpPr>
                  <a:spLocks/>
                </p:cNvSpPr>
                <p:nvPr/>
              </p:nvSpPr>
              <p:spPr bwMode="white">
                <a:xfrm>
                  <a:off x="4676" y="0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21" name="Freeform 45"/>
                <p:cNvSpPr>
                  <a:spLocks/>
                </p:cNvSpPr>
                <p:nvPr/>
              </p:nvSpPr>
              <p:spPr bwMode="white">
                <a:xfrm>
                  <a:off x="4767" y="2173"/>
                  <a:ext cx="251" cy="390"/>
                </a:xfrm>
                <a:custGeom>
                  <a:avLst/>
                  <a:gdLst>
                    <a:gd name="T0" fmla="*/ 32 w 251"/>
                    <a:gd name="T1" fmla="*/ 379 h 390"/>
                    <a:gd name="T2" fmla="*/ 77 w 251"/>
                    <a:gd name="T3" fmla="*/ 364 h 390"/>
                    <a:gd name="T4" fmla="*/ 152 w 251"/>
                    <a:gd name="T5" fmla="*/ 370 h 390"/>
                    <a:gd name="T6" fmla="*/ 209 w 251"/>
                    <a:gd name="T7" fmla="*/ 388 h 390"/>
                    <a:gd name="T8" fmla="*/ 242 w 251"/>
                    <a:gd name="T9" fmla="*/ 379 h 390"/>
                    <a:gd name="T10" fmla="*/ 248 w 251"/>
                    <a:gd name="T11" fmla="*/ 328 h 390"/>
                    <a:gd name="T12" fmla="*/ 227 w 251"/>
                    <a:gd name="T13" fmla="*/ 175 h 390"/>
                    <a:gd name="T14" fmla="*/ 194 w 251"/>
                    <a:gd name="T15" fmla="*/ 130 h 390"/>
                    <a:gd name="T16" fmla="*/ 179 w 251"/>
                    <a:gd name="T17" fmla="*/ 295 h 390"/>
                    <a:gd name="T18" fmla="*/ 152 w 251"/>
                    <a:gd name="T19" fmla="*/ 307 h 390"/>
                    <a:gd name="T20" fmla="*/ 134 w 251"/>
                    <a:gd name="T21" fmla="*/ 163 h 390"/>
                    <a:gd name="T22" fmla="*/ 65 w 251"/>
                    <a:gd name="T23" fmla="*/ 13 h 390"/>
                    <a:gd name="T24" fmla="*/ 29 w 251"/>
                    <a:gd name="T25" fmla="*/ 85 h 390"/>
                    <a:gd name="T26" fmla="*/ 26 w 251"/>
                    <a:gd name="T27" fmla="*/ 271 h 390"/>
                    <a:gd name="T28" fmla="*/ 2 w 251"/>
                    <a:gd name="T29" fmla="*/ 337 h 390"/>
                    <a:gd name="T30" fmla="*/ 11 w 251"/>
                    <a:gd name="T31" fmla="*/ 379 h 390"/>
                    <a:gd name="T32" fmla="*/ 32 w 251"/>
                    <a:gd name="T33" fmla="*/ 379 h 39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22" name="Freeform 46"/>
                <p:cNvSpPr>
                  <a:spLocks/>
                </p:cNvSpPr>
                <p:nvPr/>
              </p:nvSpPr>
              <p:spPr bwMode="white">
                <a:xfrm>
                  <a:off x="4660" y="2594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23" name="Freeform 47"/>
                <p:cNvSpPr>
                  <a:spLocks/>
                </p:cNvSpPr>
                <p:nvPr/>
              </p:nvSpPr>
              <p:spPr bwMode="white">
                <a:xfrm>
                  <a:off x="4785" y="2643"/>
                  <a:ext cx="146" cy="154"/>
                </a:xfrm>
                <a:custGeom>
                  <a:avLst/>
                  <a:gdLst>
                    <a:gd name="T0" fmla="*/ 14 w 146"/>
                    <a:gd name="T1" fmla="*/ 11 h 154"/>
                    <a:gd name="T2" fmla="*/ 92 w 146"/>
                    <a:gd name="T3" fmla="*/ 2 h 154"/>
                    <a:gd name="T4" fmla="*/ 140 w 146"/>
                    <a:gd name="T5" fmla="*/ 14 h 154"/>
                    <a:gd name="T6" fmla="*/ 128 w 146"/>
                    <a:gd name="T7" fmla="*/ 89 h 154"/>
                    <a:gd name="T8" fmla="*/ 116 w 146"/>
                    <a:gd name="T9" fmla="*/ 146 h 154"/>
                    <a:gd name="T10" fmla="*/ 74 w 146"/>
                    <a:gd name="T11" fmla="*/ 134 h 154"/>
                    <a:gd name="T12" fmla="*/ 32 w 146"/>
                    <a:gd name="T13" fmla="*/ 128 h 154"/>
                    <a:gd name="T14" fmla="*/ 5 w 146"/>
                    <a:gd name="T15" fmla="*/ 56 h 154"/>
                    <a:gd name="T16" fmla="*/ 14 w 146"/>
                    <a:gd name="T17" fmla="*/ 11 h 1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72" name="Group 48"/>
              <p:cNvGrpSpPr>
                <a:grpSpLocks/>
              </p:cNvGrpSpPr>
              <p:nvPr/>
            </p:nvGrpSpPr>
            <p:grpSpPr bwMode="auto">
              <a:xfrm>
                <a:off x="3500" y="0"/>
                <a:ext cx="494" cy="4313"/>
                <a:chOff x="3792" y="-7"/>
                <a:chExt cx="494" cy="4328"/>
              </a:xfrm>
            </p:grpSpPr>
            <p:sp>
              <p:nvSpPr>
                <p:cNvPr id="2118" name="Freeform 49"/>
                <p:cNvSpPr>
                  <a:spLocks/>
                </p:cNvSpPr>
                <p:nvPr/>
              </p:nvSpPr>
              <p:spPr bwMode="white">
                <a:xfrm>
                  <a:off x="3792" y="0"/>
                  <a:ext cx="416" cy="4321"/>
                </a:xfrm>
                <a:custGeom>
                  <a:avLst/>
                  <a:gdLst>
                    <a:gd name="T0" fmla="*/ 12 w 416"/>
                    <a:gd name="T1" fmla="*/ 0 h 4321"/>
                    <a:gd name="T2" fmla="*/ 18 w 416"/>
                    <a:gd name="T3" fmla="*/ 406 h 4321"/>
                    <a:gd name="T4" fmla="*/ 3 w 416"/>
                    <a:gd name="T5" fmla="*/ 662 h 4321"/>
                    <a:gd name="T6" fmla="*/ 8 w 416"/>
                    <a:gd name="T7" fmla="*/ 713 h 4321"/>
                    <a:gd name="T8" fmla="*/ 24 w 416"/>
                    <a:gd name="T9" fmla="*/ 740 h 4321"/>
                    <a:gd name="T10" fmla="*/ 42 w 416"/>
                    <a:gd name="T11" fmla="*/ 758 h 4321"/>
                    <a:gd name="T12" fmla="*/ 36 w 416"/>
                    <a:gd name="T13" fmla="*/ 803 h 4321"/>
                    <a:gd name="T14" fmla="*/ 12 w 416"/>
                    <a:gd name="T15" fmla="*/ 824 h 4321"/>
                    <a:gd name="T16" fmla="*/ 0 w 416"/>
                    <a:gd name="T17" fmla="*/ 878 h 4321"/>
                    <a:gd name="T18" fmla="*/ 9 w 416"/>
                    <a:gd name="T19" fmla="*/ 2903 h 4321"/>
                    <a:gd name="T20" fmla="*/ 9 w 416"/>
                    <a:gd name="T21" fmla="*/ 3276 h 4321"/>
                    <a:gd name="T22" fmla="*/ 16 w 416"/>
                    <a:gd name="T23" fmla="*/ 3330 h 4321"/>
                    <a:gd name="T24" fmla="*/ 42 w 416"/>
                    <a:gd name="T25" fmla="*/ 3354 h 4321"/>
                    <a:gd name="T26" fmla="*/ 51 w 416"/>
                    <a:gd name="T27" fmla="*/ 3390 h 4321"/>
                    <a:gd name="T28" fmla="*/ 39 w 416"/>
                    <a:gd name="T29" fmla="*/ 3427 h 4321"/>
                    <a:gd name="T30" fmla="*/ 24 w 416"/>
                    <a:gd name="T31" fmla="*/ 3466 h 4321"/>
                    <a:gd name="T32" fmla="*/ 31 w 416"/>
                    <a:gd name="T33" fmla="*/ 4321 h 4321"/>
                    <a:gd name="T34" fmla="*/ 102 w 416"/>
                    <a:gd name="T35" fmla="*/ 4317 h 4321"/>
                    <a:gd name="T36" fmla="*/ 93 w 416"/>
                    <a:gd name="T37" fmla="*/ 3529 h 4321"/>
                    <a:gd name="T38" fmla="*/ 117 w 416"/>
                    <a:gd name="T39" fmla="*/ 3496 h 4321"/>
                    <a:gd name="T40" fmla="*/ 156 w 416"/>
                    <a:gd name="T41" fmla="*/ 3493 h 4321"/>
                    <a:gd name="T42" fmla="*/ 297 w 416"/>
                    <a:gd name="T43" fmla="*/ 3502 h 4321"/>
                    <a:gd name="T44" fmla="*/ 345 w 416"/>
                    <a:gd name="T45" fmla="*/ 3502 h 4321"/>
                    <a:gd name="T46" fmla="*/ 357 w 416"/>
                    <a:gd name="T47" fmla="*/ 3478 h 4321"/>
                    <a:gd name="T48" fmla="*/ 315 w 416"/>
                    <a:gd name="T49" fmla="*/ 3459 h 4321"/>
                    <a:gd name="T50" fmla="*/ 128 w 416"/>
                    <a:gd name="T51" fmla="*/ 3444 h 4321"/>
                    <a:gd name="T52" fmla="*/ 99 w 416"/>
                    <a:gd name="T53" fmla="*/ 3430 h 4321"/>
                    <a:gd name="T54" fmla="*/ 120 w 416"/>
                    <a:gd name="T55" fmla="*/ 3408 h 4321"/>
                    <a:gd name="T56" fmla="*/ 210 w 416"/>
                    <a:gd name="T57" fmla="*/ 3399 h 4321"/>
                    <a:gd name="T58" fmla="*/ 337 w 416"/>
                    <a:gd name="T59" fmla="*/ 3398 h 4321"/>
                    <a:gd name="T60" fmla="*/ 381 w 416"/>
                    <a:gd name="T61" fmla="*/ 3381 h 4321"/>
                    <a:gd name="T62" fmla="*/ 128 w 416"/>
                    <a:gd name="T63" fmla="*/ 3375 h 4321"/>
                    <a:gd name="T64" fmla="*/ 87 w 416"/>
                    <a:gd name="T65" fmla="*/ 3336 h 4321"/>
                    <a:gd name="T66" fmla="*/ 68 w 416"/>
                    <a:gd name="T67" fmla="*/ 3285 h 4321"/>
                    <a:gd name="T68" fmla="*/ 63 w 416"/>
                    <a:gd name="T69" fmla="*/ 1525 h 4321"/>
                    <a:gd name="T70" fmla="*/ 68 w 416"/>
                    <a:gd name="T71" fmla="*/ 885 h 4321"/>
                    <a:gd name="T72" fmla="*/ 84 w 416"/>
                    <a:gd name="T73" fmla="*/ 851 h 4321"/>
                    <a:gd name="T74" fmla="*/ 120 w 416"/>
                    <a:gd name="T75" fmla="*/ 832 h 4321"/>
                    <a:gd name="T76" fmla="*/ 405 w 416"/>
                    <a:gd name="T77" fmla="*/ 825 h 4321"/>
                    <a:gd name="T78" fmla="*/ 405 w 416"/>
                    <a:gd name="T79" fmla="*/ 765 h 4321"/>
                    <a:gd name="T80" fmla="*/ 203 w 416"/>
                    <a:gd name="T81" fmla="*/ 765 h 4321"/>
                    <a:gd name="T82" fmla="*/ 150 w 416"/>
                    <a:gd name="T83" fmla="*/ 752 h 4321"/>
                    <a:gd name="T84" fmla="*/ 105 w 416"/>
                    <a:gd name="T85" fmla="*/ 728 h 4321"/>
                    <a:gd name="T86" fmla="*/ 75 w 416"/>
                    <a:gd name="T87" fmla="*/ 705 h 4321"/>
                    <a:gd name="T88" fmla="*/ 60 w 416"/>
                    <a:gd name="T89" fmla="*/ 645 h 4321"/>
                    <a:gd name="T90" fmla="*/ 81 w 416"/>
                    <a:gd name="T91" fmla="*/ 316 h 4321"/>
                    <a:gd name="T92" fmla="*/ 81 w 416"/>
                    <a:gd name="T93" fmla="*/ 0 h 4321"/>
                    <a:gd name="T94" fmla="*/ 12 w 416"/>
                    <a:gd name="T95" fmla="*/ 0 h 4321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0" t="0" r="r" b="b"/>
                  <a:pathLst>
                    <a:path w="416" h="4321">
                      <a:moveTo>
                        <a:pt x="12" y="0"/>
                      </a:moveTo>
                      <a:lnTo>
                        <a:pt x="18" y="406"/>
                      </a:lnTo>
                      <a:lnTo>
                        <a:pt x="3" y="662"/>
                      </a:lnTo>
                      <a:lnTo>
                        <a:pt x="8" y="713"/>
                      </a:lnTo>
                      <a:lnTo>
                        <a:pt x="24" y="740"/>
                      </a:lnTo>
                      <a:lnTo>
                        <a:pt x="42" y="758"/>
                      </a:lnTo>
                      <a:lnTo>
                        <a:pt x="36" y="803"/>
                      </a:lnTo>
                      <a:lnTo>
                        <a:pt x="12" y="824"/>
                      </a:lnTo>
                      <a:lnTo>
                        <a:pt x="0" y="878"/>
                      </a:lnTo>
                      <a:cubicBezTo>
                        <a:pt x="0" y="1224"/>
                        <a:pt x="8" y="2504"/>
                        <a:pt x="9" y="2903"/>
                      </a:cubicBezTo>
                      <a:cubicBezTo>
                        <a:pt x="10" y="3302"/>
                        <a:pt x="8" y="3205"/>
                        <a:pt x="9" y="3276"/>
                      </a:cubicBezTo>
                      <a:lnTo>
                        <a:pt x="16" y="3330"/>
                      </a:lnTo>
                      <a:lnTo>
                        <a:pt x="42" y="3354"/>
                      </a:lnTo>
                      <a:lnTo>
                        <a:pt x="51" y="3390"/>
                      </a:lnTo>
                      <a:lnTo>
                        <a:pt x="39" y="3427"/>
                      </a:lnTo>
                      <a:lnTo>
                        <a:pt x="24" y="3466"/>
                      </a:lnTo>
                      <a:cubicBezTo>
                        <a:pt x="23" y="3615"/>
                        <a:pt x="18" y="4179"/>
                        <a:pt x="31" y="4321"/>
                      </a:cubicBezTo>
                      <a:lnTo>
                        <a:pt x="102" y="4317"/>
                      </a:lnTo>
                      <a:cubicBezTo>
                        <a:pt x="112" y="4185"/>
                        <a:pt x="91" y="3666"/>
                        <a:pt x="93" y="3529"/>
                      </a:cubicBezTo>
                      <a:lnTo>
                        <a:pt x="117" y="3496"/>
                      </a:lnTo>
                      <a:lnTo>
                        <a:pt x="156" y="3493"/>
                      </a:lnTo>
                      <a:cubicBezTo>
                        <a:pt x="186" y="3494"/>
                        <a:pt x="266" y="3501"/>
                        <a:pt x="297" y="3502"/>
                      </a:cubicBezTo>
                      <a:cubicBezTo>
                        <a:pt x="328" y="3503"/>
                        <a:pt x="335" y="3506"/>
                        <a:pt x="345" y="3502"/>
                      </a:cubicBezTo>
                      <a:cubicBezTo>
                        <a:pt x="355" y="3498"/>
                        <a:pt x="362" y="3485"/>
                        <a:pt x="357" y="3478"/>
                      </a:cubicBezTo>
                      <a:cubicBezTo>
                        <a:pt x="352" y="3471"/>
                        <a:pt x="353" y="3465"/>
                        <a:pt x="315" y="3459"/>
                      </a:cubicBezTo>
                      <a:cubicBezTo>
                        <a:pt x="277" y="3453"/>
                        <a:pt x="164" y="3449"/>
                        <a:pt x="128" y="3444"/>
                      </a:cubicBezTo>
                      <a:cubicBezTo>
                        <a:pt x="92" y="3439"/>
                        <a:pt x="100" y="3436"/>
                        <a:pt x="99" y="3430"/>
                      </a:cubicBezTo>
                      <a:cubicBezTo>
                        <a:pt x="98" y="3424"/>
                        <a:pt x="102" y="3413"/>
                        <a:pt x="120" y="3408"/>
                      </a:cubicBezTo>
                      <a:lnTo>
                        <a:pt x="210" y="3399"/>
                      </a:lnTo>
                      <a:cubicBezTo>
                        <a:pt x="246" y="3397"/>
                        <a:pt x="309" y="3401"/>
                        <a:pt x="337" y="3398"/>
                      </a:cubicBezTo>
                      <a:cubicBezTo>
                        <a:pt x="365" y="3395"/>
                        <a:pt x="416" y="3385"/>
                        <a:pt x="381" y="3381"/>
                      </a:cubicBezTo>
                      <a:cubicBezTo>
                        <a:pt x="346" y="3377"/>
                        <a:pt x="177" y="3382"/>
                        <a:pt x="128" y="3375"/>
                      </a:cubicBezTo>
                      <a:lnTo>
                        <a:pt x="87" y="3336"/>
                      </a:lnTo>
                      <a:lnTo>
                        <a:pt x="68" y="3285"/>
                      </a:lnTo>
                      <a:cubicBezTo>
                        <a:pt x="64" y="2983"/>
                        <a:pt x="63" y="1925"/>
                        <a:pt x="63" y="1525"/>
                      </a:cubicBezTo>
                      <a:lnTo>
                        <a:pt x="68" y="885"/>
                      </a:lnTo>
                      <a:lnTo>
                        <a:pt x="84" y="851"/>
                      </a:lnTo>
                      <a:lnTo>
                        <a:pt x="120" y="832"/>
                      </a:lnTo>
                      <a:lnTo>
                        <a:pt x="405" y="825"/>
                      </a:lnTo>
                      <a:lnTo>
                        <a:pt x="405" y="765"/>
                      </a:lnTo>
                      <a:lnTo>
                        <a:pt x="203" y="765"/>
                      </a:lnTo>
                      <a:lnTo>
                        <a:pt x="150" y="752"/>
                      </a:lnTo>
                      <a:lnTo>
                        <a:pt x="105" y="728"/>
                      </a:lnTo>
                      <a:lnTo>
                        <a:pt x="75" y="705"/>
                      </a:lnTo>
                      <a:lnTo>
                        <a:pt x="60" y="645"/>
                      </a:lnTo>
                      <a:lnTo>
                        <a:pt x="81" y="316"/>
                      </a:lnTo>
                      <a:lnTo>
                        <a:pt x="81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19" name="Freeform 50"/>
                <p:cNvSpPr>
                  <a:spLocks/>
                </p:cNvSpPr>
                <p:nvPr/>
              </p:nvSpPr>
              <p:spPr bwMode="white">
                <a:xfrm>
                  <a:off x="4099" y="-7"/>
                  <a:ext cx="187" cy="4323"/>
                </a:xfrm>
                <a:custGeom>
                  <a:avLst/>
                  <a:gdLst>
                    <a:gd name="T0" fmla="*/ 142 w 187"/>
                    <a:gd name="T1" fmla="*/ 0 h 4323"/>
                    <a:gd name="T2" fmla="*/ 157 w 187"/>
                    <a:gd name="T3" fmla="*/ 658 h 4323"/>
                    <a:gd name="T4" fmla="*/ 142 w 187"/>
                    <a:gd name="T5" fmla="*/ 733 h 4323"/>
                    <a:gd name="T6" fmla="*/ 90 w 187"/>
                    <a:gd name="T7" fmla="*/ 763 h 4323"/>
                    <a:gd name="T8" fmla="*/ 53 w 187"/>
                    <a:gd name="T9" fmla="*/ 792 h 4323"/>
                    <a:gd name="T10" fmla="*/ 83 w 187"/>
                    <a:gd name="T11" fmla="*/ 830 h 4323"/>
                    <a:gd name="T12" fmla="*/ 127 w 187"/>
                    <a:gd name="T13" fmla="*/ 837 h 4323"/>
                    <a:gd name="T14" fmla="*/ 157 w 187"/>
                    <a:gd name="T15" fmla="*/ 875 h 4323"/>
                    <a:gd name="T16" fmla="*/ 157 w 187"/>
                    <a:gd name="T17" fmla="*/ 1152 h 4323"/>
                    <a:gd name="T18" fmla="*/ 135 w 187"/>
                    <a:gd name="T19" fmla="*/ 1466 h 4323"/>
                    <a:gd name="T20" fmla="*/ 135 w 187"/>
                    <a:gd name="T21" fmla="*/ 2573 h 4323"/>
                    <a:gd name="T22" fmla="*/ 165 w 187"/>
                    <a:gd name="T23" fmla="*/ 3037 h 4323"/>
                    <a:gd name="T24" fmla="*/ 180 w 187"/>
                    <a:gd name="T25" fmla="*/ 3298 h 4323"/>
                    <a:gd name="T26" fmla="*/ 142 w 187"/>
                    <a:gd name="T27" fmla="*/ 3418 h 4323"/>
                    <a:gd name="T28" fmla="*/ 150 w 187"/>
                    <a:gd name="T29" fmla="*/ 3463 h 4323"/>
                    <a:gd name="T30" fmla="*/ 172 w 187"/>
                    <a:gd name="T31" fmla="*/ 3523 h 4323"/>
                    <a:gd name="T32" fmla="*/ 187 w 187"/>
                    <a:gd name="T33" fmla="*/ 3807 h 4323"/>
                    <a:gd name="T34" fmla="*/ 187 w 187"/>
                    <a:gd name="T35" fmla="*/ 4323 h 4323"/>
                    <a:gd name="T36" fmla="*/ 120 w 187"/>
                    <a:gd name="T37" fmla="*/ 4316 h 4323"/>
                    <a:gd name="T38" fmla="*/ 105 w 187"/>
                    <a:gd name="T39" fmla="*/ 3605 h 4323"/>
                    <a:gd name="T40" fmla="*/ 68 w 187"/>
                    <a:gd name="T41" fmla="*/ 3463 h 4323"/>
                    <a:gd name="T42" fmla="*/ 83 w 187"/>
                    <a:gd name="T43" fmla="*/ 3381 h 4323"/>
                    <a:gd name="T44" fmla="*/ 127 w 187"/>
                    <a:gd name="T45" fmla="*/ 3313 h 4323"/>
                    <a:gd name="T46" fmla="*/ 98 w 187"/>
                    <a:gd name="T47" fmla="*/ 3081 h 4323"/>
                    <a:gd name="T48" fmla="*/ 83 w 187"/>
                    <a:gd name="T49" fmla="*/ 2573 h 4323"/>
                    <a:gd name="T50" fmla="*/ 83 w 187"/>
                    <a:gd name="T51" fmla="*/ 1825 h 4323"/>
                    <a:gd name="T52" fmla="*/ 75 w 187"/>
                    <a:gd name="T53" fmla="*/ 1264 h 4323"/>
                    <a:gd name="T54" fmla="*/ 83 w 187"/>
                    <a:gd name="T55" fmla="*/ 950 h 4323"/>
                    <a:gd name="T56" fmla="*/ 38 w 187"/>
                    <a:gd name="T57" fmla="*/ 852 h 4323"/>
                    <a:gd name="T58" fmla="*/ 0 w 187"/>
                    <a:gd name="T59" fmla="*/ 807 h 4323"/>
                    <a:gd name="T60" fmla="*/ 75 w 187"/>
                    <a:gd name="T61" fmla="*/ 718 h 4323"/>
                    <a:gd name="T62" fmla="*/ 105 w 187"/>
                    <a:gd name="T63" fmla="*/ 605 h 4323"/>
                    <a:gd name="T64" fmla="*/ 90 w 187"/>
                    <a:gd name="T65" fmla="*/ 119 h 4323"/>
                    <a:gd name="T66" fmla="*/ 75 w 187"/>
                    <a:gd name="T67" fmla="*/ 7 h 4323"/>
                    <a:gd name="T68" fmla="*/ 142 w 187"/>
                    <a:gd name="T69" fmla="*/ 0 h 4323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187" h="4323">
                      <a:moveTo>
                        <a:pt x="142" y="0"/>
                      </a:moveTo>
                      <a:lnTo>
                        <a:pt x="157" y="658"/>
                      </a:lnTo>
                      <a:lnTo>
                        <a:pt x="142" y="733"/>
                      </a:lnTo>
                      <a:lnTo>
                        <a:pt x="90" y="763"/>
                      </a:lnTo>
                      <a:lnTo>
                        <a:pt x="53" y="792"/>
                      </a:lnTo>
                      <a:lnTo>
                        <a:pt x="83" y="830"/>
                      </a:lnTo>
                      <a:lnTo>
                        <a:pt x="127" y="837"/>
                      </a:lnTo>
                      <a:lnTo>
                        <a:pt x="157" y="875"/>
                      </a:lnTo>
                      <a:lnTo>
                        <a:pt x="157" y="1152"/>
                      </a:lnTo>
                      <a:lnTo>
                        <a:pt x="135" y="1466"/>
                      </a:lnTo>
                      <a:lnTo>
                        <a:pt x="135" y="2573"/>
                      </a:lnTo>
                      <a:lnTo>
                        <a:pt x="165" y="3037"/>
                      </a:lnTo>
                      <a:lnTo>
                        <a:pt x="180" y="3298"/>
                      </a:lnTo>
                      <a:lnTo>
                        <a:pt x="142" y="3418"/>
                      </a:lnTo>
                      <a:lnTo>
                        <a:pt x="150" y="3463"/>
                      </a:lnTo>
                      <a:lnTo>
                        <a:pt x="172" y="3523"/>
                      </a:lnTo>
                      <a:lnTo>
                        <a:pt x="187" y="3807"/>
                      </a:lnTo>
                      <a:lnTo>
                        <a:pt x="187" y="4323"/>
                      </a:lnTo>
                      <a:lnTo>
                        <a:pt x="120" y="4316"/>
                      </a:lnTo>
                      <a:lnTo>
                        <a:pt x="105" y="3605"/>
                      </a:lnTo>
                      <a:lnTo>
                        <a:pt x="68" y="3463"/>
                      </a:lnTo>
                      <a:lnTo>
                        <a:pt x="83" y="3381"/>
                      </a:lnTo>
                      <a:lnTo>
                        <a:pt x="127" y="3313"/>
                      </a:lnTo>
                      <a:lnTo>
                        <a:pt x="98" y="3081"/>
                      </a:lnTo>
                      <a:lnTo>
                        <a:pt x="83" y="2573"/>
                      </a:lnTo>
                      <a:lnTo>
                        <a:pt x="83" y="1825"/>
                      </a:lnTo>
                      <a:lnTo>
                        <a:pt x="75" y="1264"/>
                      </a:lnTo>
                      <a:lnTo>
                        <a:pt x="83" y="950"/>
                      </a:lnTo>
                      <a:lnTo>
                        <a:pt x="38" y="852"/>
                      </a:lnTo>
                      <a:lnTo>
                        <a:pt x="0" y="807"/>
                      </a:lnTo>
                      <a:lnTo>
                        <a:pt x="75" y="718"/>
                      </a:lnTo>
                      <a:lnTo>
                        <a:pt x="105" y="605"/>
                      </a:lnTo>
                      <a:lnTo>
                        <a:pt x="90" y="119"/>
                      </a:lnTo>
                      <a:lnTo>
                        <a:pt x="75" y="7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73" name="Group 51"/>
              <p:cNvGrpSpPr>
                <a:grpSpLocks/>
              </p:cNvGrpSpPr>
              <p:nvPr/>
            </p:nvGrpSpPr>
            <p:grpSpPr bwMode="auto">
              <a:xfrm>
                <a:off x="2956" y="1201"/>
                <a:ext cx="1762" cy="1448"/>
                <a:chOff x="3387" y="1456"/>
                <a:chExt cx="1707" cy="1402"/>
              </a:xfrm>
            </p:grpSpPr>
            <p:sp>
              <p:nvSpPr>
                <p:cNvPr id="2115" name="Freeform 52"/>
                <p:cNvSpPr>
                  <a:spLocks/>
                </p:cNvSpPr>
                <p:nvPr/>
              </p:nvSpPr>
              <p:spPr bwMode="white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16" name="Freeform 53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17" name="Freeform 54"/>
                <p:cNvSpPr>
                  <a:spLocks/>
                </p:cNvSpPr>
                <p:nvPr/>
              </p:nvSpPr>
              <p:spPr bwMode="white">
                <a:xfrm>
                  <a:off x="4086" y="1694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2074" name="Freeform 55"/>
              <p:cNvSpPr>
                <a:spLocks/>
              </p:cNvSpPr>
              <p:nvPr/>
            </p:nvSpPr>
            <p:spPr bwMode="white">
              <a:xfrm rot="21428822" flipH="1">
                <a:off x="4882" y="660"/>
                <a:ext cx="496" cy="713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0 h 2088"/>
                  <a:gd name="T26" fmla="*/ 0 w 1456"/>
                  <a:gd name="T27" fmla="*/ 0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75" name="Freeform 56"/>
              <p:cNvSpPr>
                <a:spLocks/>
              </p:cNvSpPr>
              <p:nvPr/>
            </p:nvSpPr>
            <p:spPr bwMode="white">
              <a:xfrm>
                <a:off x="5541" y="574"/>
                <a:ext cx="216" cy="365"/>
              </a:xfrm>
              <a:custGeom>
                <a:avLst/>
                <a:gdLst>
                  <a:gd name="T0" fmla="*/ 39 w 216"/>
                  <a:gd name="T1" fmla="*/ 8 h 365"/>
                  <a:gd name="T2" fmla="*/ 213 w 216"/>
                  <a:gd name="T3" fmla="*/ 23 h 365"/>
                  <a:gd name="T4" fmla="*/ 216 w 216"/>
                  <a:gd name="T5" fmla="*/ 146 h 365"/>
                  <a:gd name="T6" fmla="*/ 84 w 216"/>
                  <a:gd name="T7" fmla="*/ 66 h 365"/>
                  <a:gd name="T8" fmla="*/ 72 w 216"/>
                  <a:gd name="T9" fmla="*/ 85 h 365"/>
                  <a:gd name="T10" fmla="*/ 169 w 216"/>
                  <a:gd name="T11" fmla="*/ 147 h 365"/>
                  <a:gd name="T12" fmla="*/ 213 w 216"/>
                  <a:gd name="T13" fmla="*/ 194 h 365"/>
                  <a:gd name="T14" fmla="*/ 216 w 216"/>
                  <a:gd name="T15" fmla="*/ 365 h 365"/>
                  <a:gd name="T16" fmla="*/ 45 w 216"/>
                  <a:gd name="T17" fmla="*/ 192 h 365"/>
                  <a:gd name="T18" fmla="*/ 1 w 216"/>
                  <a:gd name="T19" fmla="*/ 68 h 365"/>
                  <a:gd name="T20" fmla="*/ 39 w 216"/>
                  <a:gd name="T21" fmla="*/ 8 h 36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6" h="365">
                    <a:moveTo>
                      <a:pt x="39" y="8"/>
                    </a:moveTo>
                    <a:cubicBezTo>
                      <a:pt x="74" y="1"/>
                      <a:pt x="183" y="0"/>
                      <a:pt x="213" y="23"/>
                    </a:cubicBezTo>
                    <a:lnTo>
                      <a:pt x="216" y="146"/>
                    </a:lnTo>
                    <a:cubicBezTo>
                      <a:pt x="195" y="153"/>
                      <a:pt x="108" y="76"/>
                      <a:pt x="84" y="66"/>
                    </a:cubicBezTo>
                    <a:cubicBezTo>
                      <a:pt x="60" y="56"/>
                      <a:pt x="58" y="72"/>
                      <a:pt x="72" y="85"/>
                    </a:cubicBezTo>
                    <a:cubicBezTo>
                      <a:pt x="86" y="99"/>
                      <a:pt x="146" y="129"/>
                      <a:pt x="169" y="147"/>
                    </a:cubicBezTo>
                    <a:cubicBezTo>
                      <a:pt x="192" y="165"/>
                      <a:pt x="205" y="158"/>
                      <a:pt x="213" y="194"/>
                    </a:cubicBezTo>
                    <a:lnTo>
                      <a:pt x="216" y="365"/>
                    </a:lnTo>
                    <a:cubicBezTo>
                      <a:pt x="188" y="365"/>
                      <a:pt x="81" y="242"/>
                      <a:pt x="45" y="192"/>
                    </a:cubicBezTo>
                    <a:cubicBezTo>
                      <a:pt x="9" y="142"/>
                      <a:pt x="2" y="98"/>
                      <a:pt x="1" y="68"/>
                    </a:cubicBezTo>
                    <a:cubicBezTo>
                      <a:pt x="0" y="37"/>
                      <a:pt x="3" y="16"/>
                      <a:pt x="39" y="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76" name="Freeform 57"/>
              <p:cNvSpPr>
                <a:spLocks/>
              </p:cNvSpPr>
              <p:nvPr/>
            </p:nvSpPr>
            <p:spPr bwMode="white">
              <a:xfrm>
                <a:off x="5373" y="686"/>
                <a:ext cx="334" cy="819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0 h 2408"/>
                  <a:gd name="T18" fmla="*/ 0 w 980"/>
                  <a:gd name="T19" fmla="*/ 0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0 h 2408"/>
                  <a:gd name="T36" fmla="*/ 0 w 980"/>
                  <a:gd name="T37" fmla="*/ 0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2077" name="Group 58"/>
              <p:cNvGrpSpPr>
                <a:grpSpLocks/>
              </p:cNvGrpSpPr>
              <p:nvPr/>
            </p:nvGrpSpPr>
            <p:grpSpPr bwMode="auto">
              <a:xfrm>
                <a:off x="4358" y="2718"/>
                <a:ext cx="1200" cy="986"/>
                <a:chOff x="3387" y="1456"/>
                <a:chExt cx="1707" cy="1402"/>
              </a:xfrm>
            </p:grpSpPr>
            <p:sp>
              <p:nvSpPr>
                <p:cNvPr id="2112" name="Freeform 59"/>
                <p:cNvSpPr>
                  <a:spLocks/>
                </p:cNvSpPr>
                <p:nvPr/>
              </p:nvSpPr>
              <p:spPr bwMode="white">
                <a:xfrm rot="21428822" flipH="1">
                  <a:off x="3387" y="165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13" name="Freeform 60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14" name="Freeform 61"/>
                <p:cNvSpPr>
                  <a:spLocks/>
                </p:cNvSpPr>
                <p:nvPr/>
              </p:nvSpPr>
              <p:spPr bwMode="white">
                <a:xfrm>
                  <a:off x="4085" y="1693"/>
                  <a:ext cx="475" cy="1165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78" name="Group 62"/>
              <p:cNvGrpSpPr>
                <a:grpSpLocks/>
              </p:cNvGrpSpPr>
              <p:nvPr/>
            </p:nvGrpSpPr>
            <p:grpSpPr bwMode="auto">
              <a:xfrm>
                <a:off x="1478" y="3479"/>
                <a:ext cx="930" cy="764"/>
                <a:chOff x="3387" y="1456"/>
                <a:chExt cx="1707" cy="1402"/>
              </a:xfrm>
            </p:grpSpPr>
            <p:sp>
              <p:nvSpPr>
                <p:cNvPr id="2109" name="Freeform 63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10" name="Freeform 64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11" name="Freeform 65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2079" name="Freeform 66"/>
              <p:cNvSpPr>
                <a:spLocks/>
              </p:cNvSpPr>
              <p:nvPr/>
            </p:nvSpPr>
            <p:spPr bwMode="white">
              <a:xfrm rot="-744944">
                <a:off x="818" y="3141"/>
                <a:ext cx="527" cy="756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1 h 2088"/>
                  <a:gd name="T26" fmla="*/ 0 w 1456"/>
                  <a:gd name="T27" fmla="*/ 1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80" name="Freeform 67"/>
              <p:cNvSpPr>
                <a:spLocks/>
              </p:cNvSpPr>
              <p:nvPr/>
            </p:nvSpPr>
            <p:spPr bwMode="white">
              <a:xfrm>
                <a:off x="604" y="3352"/>
                <a:ext cx="353" cy="868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1 h 2408"/>
                  <a:gd name="T18" fmla="*/ 0 w 980"/>
                  <a:gd name="T19" fmla="*/ 1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1 h 2408"/>
                  <a:gd name="T36" fmla="*/ 0 w 980"/>
                  <a:gd name="T37" fmla="*/ 1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81" name="Freeform 68"/>
              <p:cNvSpPr>
                <a:spLocks/>
              </p:cNvSpPr>
              <p:nvPr/>
            </p:nvSpPr>
            <p:spPr bwMode="white">
              <a:xfrm>
                <a:off x="721" y="2948"/>
                <a:ext cx="729" cy="248"/>
              </a:xfrm>
              <a:custGeom>
                <a:avLst/>
                <a:gdLst>
                  <a:gd name="T0" fmla="*/ 0 w 2020"/>
                  <a:gd name="T1" fmla="*/ 0 h 688"/>
                  <a:gd name="T2" fmla="*/ 0 w 2020"/>
                  <a:gd name="T3" fmla="*/ 0 h 688"/>
                  <a:gd name="T4" fmla="*/ 0 w 2020"/>
                  <a:gd name="T5" fmla="*/ 0 h 688"/>
                  <a:gd name="T6" fmla="*/ 0 w 2020"/>
                  <a:gd name="T7" fmla="*/ 0 h 688"/>
                  <a:gd name="T8" fmla="*/ 0 w 2020"/>
                  <a:gd name="T9" fmla="*/ 0 h 688"/>
                  <a:gd name="T10" fmla="*/ 0 w 2020"/>
                  <a:gd name="T11" fmla="*/ 0 h 688"/>
                  <a:gd name="T12" fmla="*/ 0 w 2020"/>
                  <a:gd name="T13" fmla="*/ 0 h 688"/>
                  <a:gd name="T14" fmla="*/ 0 w 2020"/>
                  <a:gd name="T15" fmla="*/ 0 h 688"/>
                  <a:gd name="T16" fmla="*/ 0 w 2020"/>
                  <a:gd name="T17" fmla="*/ 0 h 688"/>
                  <a:gd name="T18" fmla="*/ 0 w 2020"/>
                  <a:gd name="T19" fmla="*/ 0 h 688"/>
                  <a:gd name="T20" fmla="*/ 0 w 2020"/>
                  <a:gd name="T21" fmla="*/ 0 h 688"/>
                  <a:gd name="T22" fmla="*/ 0 w 2020"/>
                  <a:gd name="T23" fmla="*/ 0 h 688"/>
                  <a:gd name="T24" fmla="*/ 0 w 2020"/>
                  <a:gd name="T25" fmla="*/ 0 h 688"/>
                  <a:gd name="T26" fmla="*/ 0 w 2020"/>
                  <a:gd name="T27" fmla="*/ 0 h 688"/>
                  <a:gd name="T28" fmla="*/ 0 w 2020"/>
                  <a:gd name="T29" fmla="*/ 0 h 688"/>
                  <a:gd name="T30" fmla="*/ 0 w 2020"/>
                  <a:gd name="T31" fmla="*/ 0 h 688"/>
                  <a:gd name="T32" fmla="*/ 0 w 2020"/>
                  <a:gd name="T33" fmla="*/ 0 h 688"/>
                  <a:gd name="T34" fmla="*/ 0 w 2020"/>
                  <a:gd name="T35" fmla="*/ 0 h 688"/>
                  <a:gd name="T36" fmla="*/ 0 w 2020"/>
                  <a:gd name="T37" fmla="*/ 0 h 688"/>
                  <a:gd name="T38" fmla="*/ 0 w 2020"/>
                  <a:gd name="T39" fmla="*/ 0 h 688"/>
                  <a:gd name="T40" fmla="*/ 0 w 2020"/>
                  <a:gd name="T41" fmla="*/ 0 h 6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82" name="Freeform 69"/>
              <p:cNvSpPr>
                <a:spLocks/>
              </p:cNvSpPr>
              <p:nvPr/>
            </p:nvSpPr>
            <p:spPr bwMode="white">
              <a:xfrm>
                <a:off x="0" y="3278"/>
                <a:ext cx="537" cy="619"/>
              </a:xfrm>
              <a:custGeom>
                <a:avLst/>
                <a:gdLst>
                  <a:gd name="T0" fmla="*/ 497 w 537"/>
                  <a:gd name="T1" fmla="*/ 43 h 619"/>
                  <a:gd name="T2" fmla="*/ 315 w 537"/>
                  <a:gd name="T3" fmla="*/ 58 h 619"/>
                  <a:gd name="T4" fmla="*/ 0 w 537"/>
                  <a:gd name="T5" fmla="*/ 388 h 619"/>
                  <a:gd name="T6" fmla="*/ 3 w 537"/>
                  <a:gd name="T7" fmla="*/ 520 h 619"/>
                  <a:gd name="T8" fmla="*/ 119 w 537"/>
                  <a:gd name="T9" fmla="*/ 387 h 619"/>
                  <a:gd name="T10" fmla="*/ 302 w 537"/>
                  <a:gd name="T11" fmla="*/ 197 h 619"/>
                  <a:gd name="T12" fmla="*/ 447 w 537"/>
                  <a:gd name="T13" fmla="*/ 104 h 619"/>
                  <a:gd name="T14" fmla="*/ 460 w 537"/>
                  <a:gd name="T15" fmla="*/ 124 h 619"/>
                  <a:gd name="T16" fmla="*/ 357 w 537"/>
                  <a:gd name="T17" fmla="*/ 191 h 619"/>
                  <a:gd name="T18" fmla="*/ 221 w 537"/>
                  <a:gd name="T19" fmla="*/ 322 h 619"/>
                  <a:gd name="T20" fmla="*/ 0 w 537"/>
                  <a:gd name="T21" fmla="*/ 562 h 619"/>
                  <a:gd name="T22" fmla="*/ 0 w 537"/>
                  <a:gd name="T23" fmla="*/ 619 h 619"/>
                  <a:gd name="T24" fmla="*/ 264 w 537"/>
                  <a:gd name="T25" fmla="*/ 455 h 619"/>
                  <a:gd name="T26" fmla="*/ 488 w 537"/>
                  <a:gd name="T27" fmla="*/ 238 h 619"/>
                  <a:gd name="T28" fmla="*/ 536 w 537"/>
                  <a:gd name="T29" fmla="*/ 106 h 619"/>
                  <a:gd name="T30" fmla="*/ 497 w 537"/>
                  <a:gd name="T31" fmla="*/ 43 h 61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619">
                    <a:moveTo>
                      <a:pt x="497" y="43"/>
                    </a:moveTo>
                    <a:cubicBezTo>
                      <a:pt x="459" y="35"/>
                      <a:pt x="398" y="0"/>
                      <a:pt x="315" y="58"/>
                    </a:cubicBezTo>
                    <a:cubicBezTo>
                      <a:pt x="232" y="116"/>
                      <a:pt x="52" y="311"/>
                      <a:pt x="0" y="388"/>
                    </a:cubicBezTo>
                    <a:lnTo>
                      <a:pt x="3" y="520"/>
                    </a:lnTo>
                    <a:cubicBezTo>
                      <a:pt x="23" y="520"/>
                      <a:pt x="69" y="441"/>
                      <a:pt x="119" y="387"/>
                    </a:cubicBezTo>
                    <a:cubicBezTo>
                      <a:pt x="169" y="333"/>
                      <a:pt x="248" y="243"/>
                      <a:pt x="302" y="197"/>
                    </a:cubicBezTo>
                    <a:cubicBezTo>
                      <a:pt x="357" y="150"/>
                      <a:pt x="421" y="116"/>
                      <a:pt x="447" y="104"/>
                    </a:cubicBezTo>
                    <a:cubicBezTo>
                      <a:pt x="473" y="92"/>
                      <a:pt x="476" y="110"/>
                      <a:pt x="460" y="124"/>
                    </a:cubicBezTo>
                    <a:cubicBezTo>
                      <a:pt x="446" y="140"/>
                      <a:pt x="396" y="158"/>
                      <a:pt x="357" y="191"/>
                    </a:cubicBezTo>
                    <a:cubicBezTo>
                      <a:pt x="317" y="224"/>
                      <a:pt x="280" y="260"/>
                      <a:pt x="221" y="322"/>
                    </a:cubicBezTo>
                    <a:cubicBezTo>
                      <a:pt x="162" y="384"/>
                      <a:pt x="37" y="513"/>
                      <a:pt x="0" y="562"/>
                    </a:cubicBezTo>
                    <a:lnTo>
                      <a:pt x="0" y="619"/>
                    </a:lnTo>
                    <a:cubicBezTo>
                      <a:pt x="44" y="601"/>
                      <a:pt x="183" y="518"/>
                      <a:pt x="264" y="455"/>
                    </a:cubicBezTo>
                    <a:cubicBezTo>
                      <a:pt x="345" y="392"/>
                      <a:pt x="443" y="296"/>
                      <a:pt x="488" y="238"/>
                    </a:cubicBezTo>
                    <a:cubicBezTo>
                      <a:pt x="534" y="180"/>
                      <a:pt x="534" y="138"/>
                      <a:pt x="536" y="106"/>
                    </a:cubicBezTo>
                    <a:cubicBezTo>
                      <a:pt x="537" y="74"/>
                      <a:pt x="533" y="51"/>
                      <a:pt x="497" y="4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83" name="Freeform 70"/>
              <p:cNvSpPr>
                <a:spLocks/>
              </p:cNvSpPr>
              <p:nvPr/>
            </p:nvSpPr>
            <p:spPr bwMode="white">
              <a:xfrm>
                <a:off x="0" y="3063"/>
                <a:ext cx="506" cy="242"/>
              </a:xfrm>
              <a:custGeom>
                <a:avLst/>
                <a:gdLst>
                  <a:gd name="T0" fmla="*/ 469 w 506"/>
                  <a:gd name="T1" fmla="*/ 200 h 242"/>
                  <a:gd name="T2" fmla="*/ 492 w 506"/>
                  <a:gd name="T3" fmla="*/ 168 h 242"/>
                  <a:gd name="T4" fmla="*/ 481 w 506"/>
                  <a:gd name="T5" fmla="*/ 114 h 242"/>
                  <a:gd name="T6" fmla="*/ 389 w 506"/>
                  <a:gd name="T7" fmla="*/ 31 h 242"/>
                  <a:gd name="T8" fmla="*/ 184 w 506"/>
                  <a:gd name="T9" fmla="*/ 1 h 242"/>
                  <a:gd name="T10" fmla="*/ 3 w 506"/>
                  <a:gd name="T11" fmla="*/ 24 h 242"/>
                  <a:gd name="T12" fmla="*/ 0 w 506"/>
                  <a:gd name="T13" fmla="*/ 114 h 242"/>
                  <a:gd name="T14" fmla="*/ 169 w 506"/>
                  <a:gd name="T15" fmla="*/ 103 h 242"/>
                  <a:gd name="T16" fmla="*/ 340 w 506"/>
                  <a:gd name="T17" fmla="*/ 129 h 242"/>
                  <a:gd name="T18" fmla="*/ 389 w 506"/>
                  <a:gd name="T19" fmla="*/ 153 h 242"/>
                  <a:gd name="T20" fmla="*/ 386 w 506"/>
                  <a:gd name="T21" fmla="*/ 170 h 242"/>
                  <a:gd name="T22" fmla="*/ 319 w 506"/>
                  <a:gd name="T23" fmla="*/ 143 h 242"/>
                  <a:gd name="T24" fmla="*/ 166 w 506"/>
                  <a:gd name="T25" fmla="*/ 120 h 242"/>
                  <a:gd name="T26" fmla="*/ 3 w 506"/>
                  <a:gd name="T27" fmla="*/ 144 h 242"/>
                  <a:gd name="T28" fmla="*/ 6 w 506"/>
                  <a:gd name="T29" fmla="*/ 204 h 242"/>
                  <a:gd name="T30" fmla="*/ 271 w 506"/>
                  <a:gd name="T31" fmla="*/ 241 h 242"/>
                  <a:gd name="T32" fmla="*/ 469 w 506"/>
                  <a:gd name="T33" fmla="*/ 200 h 2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06" h="242">
                    <a:moveTo>
                      <a:pt x="469" y="200"/>
                    </a:moveTo>
                    <a:cubicBezTo>
                      <a:pt x="506" y="188"/>
                      <a:pt x="490" y="182"/>
                      <a:pt x="492" y="168"/>
                    </a:cubicBezTo>
                    <a:cubicBezTo>
                      <a:pt x="494" y="155"/>
                      <a:pt x="499" y="138"/>
                      <a:pt x="481" y="114"/>
                    </a:cubicBezTo>
                    <a:cubicBezTo>
                      <a:pt x="465" y="92"/>
                      <a:pt x="438" y="50"/>
                      <a:pt x="389" y="31"/>
                    </a:cubicBezTo>
                    <a:cubicBezTo>
                      <a:pt x="339" y="12"/>
                      <a:pt x="248" y="2"/>
                      <a:pt x="184" y="1"/>
                    </a:cubicBezTo>
                    <a:cubicBezTo>
                      <a:pt x="120" y="0"/>
                      <a:pt x="34" y="5"/>
                      <a:pt x="3" y="24"/>
                    </a:cubicBezTo>
                    <a:lnTo>
                      <a:pt x="0" y="114"/>
                    </a:lnTo>
                    <a:cubicBezTo>
                      <a:pt x="28" y="127"/>
                      <a:pt x="112" y="101"/>
                      <a:pt x="169" y="103"/>
                    </a:cubicBezTo>
                    <a:cubicBezTo>
                      <a:pt x="226" y="105"/>
                      <a:pt x="303" y="120"/>
                      <a:pt x="340" y="129"/>
                    </a:cubicBezTo>
                    <a:cubicBezTo>
                      <a:pt x="376" y="137"/>
                      <a:pt x="381" y="146"/>
                      <a:pt x="389" y="153"/>
                    </a:cubicBezTo>
                    <a:cubicBezTo>
                      <a:pt x="396" y="160"/>
                      <a:pt x="397" y="172"/>
                      <a:pt x="386" y="170"/>
                    </a:cubicBezTo>
                    <a:cubicBezTo>
                      <a:pt x="374" y="168"/>
                      <a:pt x="357" y="151"/>
                      <a:pt x="319" y="143"/>
                    </a:cubicBezTo>
                    <a:cubicBezTo>
                      <a:pt x="283" y="135"/>
                      <a:pt x="219" y="120"/>
                      <a:pt x="166" y="120"/>
                    </a:cubicBezTo>
                    <a:cubicBezTo>
                      <a:pt x="113" y="120"/>
                      <a:pt x="30" y="130"/>
                      <a:pt x="3" y="144"/>
                    </a:cubicBezTo>
                    <a:lnTo>
                      <a:pt x="6" y="204"/>
                    </a:lnTo>
                    <a:cubicBezTo>
                      <a:pt x="51" y="220"/>
                      <a:pt x="194" y="242"/>
                      <a:pt x="271" y="241"/>
                    </a:cubicBezTo>
                    <a:cubicBezTo>
                      <a:pt x="348" y="240"/>
                      <a:pt x="433" y="212"/>
                      <a:pt x="469" y="200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84" name="Freeform 71"/>
              <p:cNvSpPr>
                <a:spLocks/>
              </p:cNvSpPr>
              <p:nvPr/>
            </p:nvSpPr>
            <p:spPr bwMode="white">
              <a:xfrm rot="-744944">
                <a:off x="811" y="22"/>
                <a:ext cx="527" cy="756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1 h 2088"/>
                  <a:gd name="T26" fmla="*/ 0 w 1456"/>
                  <a:gd name="T27" fmla="*/ 1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85" name="Freeform 72"/>
              <p:cNvSpPr>
                <a:spLocks/>
              </p:cNvSpPr>
              <p:nvPr/>
            </p:nvSpPr>
            <p:spPr bwMode="white">
              <a:xfrm>
                <a:off x="597" y="233"/>
                <a:ext cx="353" cy="868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1 h 2408"/>
                  <a:gd name="T18" fmla="*/ 0 w 980"/>
                  <a:gd name="T19" fmla="*/ 1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1 h 2408"/>
                  <a:gd name="T36" fmla="*/ 0 w 980"/>
                  <a:gd name="T37" fmla="*/ 1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86" name="Freeform 73"/>
              <p:cNvSpPr>
                <a:spLocks/>
              </p:cNvSpPr>
              <p:nvPr/>
            </p:nvSpPr>
            <p:spPr bwMode="white">
              <a:xfrm>
                <a:off x="667" y="0"/>
                <a:ext cx="880" cy="76"/>
              </a:xfrm>
              <a:custGeom>
                <a:avLst/>
                <a:gdLst>
                  <a:gd name="T0" fmla="*/ 83 w 880"/>
                  <a:gd name="T1" fmla="*/ 0 h 76"/>
                  <a:gd name="T2" fmla="*/ 776 w 880"/>
                  <a:gd name="T3" fmla="*/ 0 h 76"/>
                  <a:gd name="T4" fmla="*/ 705 w 880"/>
                  <a:gd name="T5" fmla="*/ 31 h 76"/>
                  <a:gd name="T6" fmla="*/ 619 w 880"/>
                  <a:gd name="T7" fmla="*/ 31 h 76"/>
                  <a:gd name="T8" fmla="*/ 636 w 880"/>
                  <a:gd name="T9" fmla="*/ 48 h 76"/>
                  <a:gd name="T10" fmla="*/ 549 w 880"/>
                  <a:gd name="T11" fmla="*/ 65 h 76"/>
                  <a:gd name="T12" fmla="*/ 272 w 880"/>
                  <a:gd name="T13" fmla="*/ 65 h 76"/>
                  <a:gd name="T14" fmla="*/ 83 w 880"/>
                  <a:gd name="T15" fmla="*/ 0 h 7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880" h="76">
                    <a:moveTo>
                      <a:pt x="83" y="0"/>
                    </a:moveTo>
                    <a:lnTo>
                      <a:pt x="776" y="0"/>
                    </a:lnTo>
                    <a:cubicBezTo>
                      <a:pt x="880" y="5"/>
                      <a:pt x="731" y="26"/>
                      <a:pt x="705" y="31"/>
                    </a:cubicBezTo>
                    <a:cubicBezTo>
                      <a:pt x="679" y="36"/>
                      <a:pt x="630" y="28"/>
                      <a:pt x="619" y="31"/>
                    </a:cubicBezTo>
                    <a:cubicBezTo>
                      <a:pt x="608" y="34"/>
                      <a:pt x="648" y="42"/>
                      <a:pt x="636" y="48"/>
                    </a:cubicBezTo>
                    <a:cubicBezTo>
                      <a:pt x="624" y="54"/>
                      <a:pt x="610" y="63"/>
                      <a:pt x="549" y="65"/>
                    </a:cubicBezTo>
                    <a:cubicBezTo>
                      <a:pt x="489" y="68"/>
                      <a:pt x="350" y="76"/>
                      <a:pt x="272" y="65"/>
                    </a:cubicBezTo>
                    <a:cubicBezTo>
                      <a:pt x="194" y="54"/>
                      <a:pt x="0" y="7"/>
                      <a:pt x="83" y="0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87" name="Freeform 74"/>
              <p:cNvSpPr>
                <a:spLocks/>
              </p:cNvSpPr>
              <p:nvPr/>
            </p:nvSpPr>
            <p:spPr bwMode="white">
              <a:xfrm>
                <a:off x="-14" y="161"/>
                <a:ext cx="544" cy="634"/>
              </a:xfrm>
              <a:custGeom>
                <a:avLst/>
                <a:gdLst>
                  <a:gd name="T0" fmla="*/ 504 w 544"/>
                  <a:gd name="T1" fmla="*/ 41 h 634"/>
                  <a:gd name="T2" fmla="*/ 322 w 544"/>
                  <a:gd name="T3" fmla="*/ 56 h 634"/>
                  <a:gd name="T4" fmla="*/ 17 w 544"/>
                  <a:gd name="T5" fmla="*/ 379 h 634"/>
                  <a:gd name="T6" fmla="*/ 14 w 544"/>
                  <a:gd name="T7" fmla="*/ 520 h 634"/>
                  <a:gd name="T8" fmla="*/ 126 w 544"/>
                  <a:gd name="T9" fmla="*/ 385 h 634"/>
                  <a:gd name="T10" fmla="*/ 309 w 544"/>
                  <a:gd name="T11" fmla="*/ 195 h 634"/>
                  <a:gd name="T12" fmla="*/ 454 w 544"/>
                  <a:gd name="T13" fmla="*/ 102 h 634"/>
                  <a:gd name="T14" fmla="*/ 467 w 544"/>
                  <a:gd name="T15" fmla="*/ 122 h 634"/>
                  <a:gd name="T16" fmla="*/ 364 w 544"/>
                  <a:gd name="T17" fmla="*/ 189 h 634"/>
                  <a:gd name="T18" fmla="*/ 228 w 544"/>
                  <a:gd name="T19" fmla="*/ 320 h 634"/>
                  <a:gd name="T20" fmla="*/ 41 w 544"/>
                  <a:gd name="T21" fmla="*/ 527 h 634"/>
                  <a:gd name="T22" fmla="*/ 17 w 544"/>
                  <a:gd name="T23" fmla="*/ 559 h 634"/>
                  <a:gd name="T24" fmla="*/ 14 w 544"/>
                  <a:gd name="T25" fmla="*/ 628 h 634"/>
                  <a:gd name="T26" fmla="*/ 43 w 544"/>
                  <a:gd name="T27" fmla="*/ 598 h 634"/>
                  <a:gd name="T28" fmla="*/ 271 w 544"/>
                  <a:gd name="T29" fmla="*/ 453 h 634"/>
                  <a:gd name="T30" fmla="*/ 495 w 544"/>
                  <a:gd name="T31" fmla="*/ 236 h 634"/>
                  <a:gd name="T32" fmla="*/ 543 w 544"/>
                  <a:gd name="T33" fmla="*/ 104 h 634"/>
                  <a:gd name="T34" fmla="*/ 504 w 544"/>
                  <a:gd name="T35" fmla="*/ 41 h 6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544" h="634">
                    <a:moveTo>
                      <a:pt x="504" y="41"/>
                    </a:moveTo>
                    <a:cubicBezTo>
                      <a:pt x="466" y="33"/>
                      <a:pt x="403" y="0"/>
                      <a:pt x="322" y="56"/>
                    </a:cubicBezTo>
                    <a:cubicBezTo>
                      <a:pt x="241" y="112"/>
                      <a:pt x="68" y="302"/>
                      <a:pt x="17" y="379"/>
                    </a:cubicBezTo>
                    <a:lnTo>
                      <a:pt x="14" y="520"/>
                    </a:lnTo>
                    <a:cubicBezTo>
                      <a:pt x="32" y="521"/>
                      <a:pt x="77" y="439"/>
                      <a:pt x="126" y="385"/>
                    </a:cubicBezTo>
                    <a:cubicBezTo>
                      <a:pt x="175" y="331"/>
                      <a:pt x="255" y="241"/>
                      <a:pt x="309" y="195"/>
                    </a:cubicBezTo>
                    <a:cubicBezTo>
                      <a:pt x="364" y="148"/>
                      <a:pt x="428" y="114"/>
                      <a:pt x="454" y="102"/>
                    </a:cubicBezTo>
                    <a:cubicBezTo>
                      <a:pt x="480" y="90"/>
                      <a:pt x="483" y="108"/>
                      <a:pt x="467" y="122"/>
                    </a:cubicBezTo>
                    <a:cubicBezTo>
                      <a:pt x="453" y="138"/>
                      <a:pt x="403" y="156"/>
                      <a:pt x="364" y="189"/>
                    </a:cubicBezTo>
                    <a:cubicBezTo>
                      <a:pt x="324" y="222"/>
                      <a:pt x="283" y="263"/>
                      <a:pt x="228" y="320"/>
                    </a:cubicBezTo>
                    <a:cubicBezTo>
                      <a:pt x="175" y="375"/>
                      <a:pt x="76" y="487"/>
                      <a:pt x="41" y="527"/>
                    </a:cubicBezTo>
                    <a:cubicBezTo>
                      <a:pt x="6" y="567"/>
                      <a:pt x="21" y="542"/>
                      <a:pt x="17" y="559"/>
                    </a:cubicBezTo>
                    <a:cubicBezTo>
                      <a:pt x="13" y="576"/>
                      <a:pt x="10" y="622"/>
                      <a:pt x="14" y="628"/>
                    </a:cubicBezTo>
                    <a:cubicBezTo>
                      <a:pt x="18" y="634"/>
                      <a:pt x="0" y="627"/>
                      <a:pt x="43" y="598"/>
                    </a:cubicBezTo>
                    <a:cubicBezTo>
                      <a:pt x="86" y="569"/>
                      <a:pt x="195" y="514"/>
                      <a:pt x="271" y="453"/>
                    </a:cubicBezTo>
                    <a:cubicBezTo>
                      <a:pt x="345" y="392"/>
                      <a:pt x="450" y="294"/>
                      <a:pt x="495" y="236"/>
                    </a:cubicBezTo>
                    <a:cubicBezTo>
                      <a:pt x="541" y="178"/>
                      <a:pt x="541" y="136"/>
                      <a:pt x="543" y="104"/>
                    </a:cubicBezTo>
                    <a:cubicBezTo>
                      <a:pt x="544" y="72"/>
                      <a:pt x="540" y="49"/>
                      <a:pt x="504" y="4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88" name="Freeform 75"/>
              <p:cNvSpPr>
                <a:spLocks/>
              </p:cNvSpPr>
              <p:nvPr/>
            </p:nvSpPr>
            <p:spPr bwMode="white">
              <a:xfrm>
                <a:off x="0" y="0"/>
                <a:ext cx="499" cy="186"/>
              </a:xfrm>
              <a:custGeom>
                <a:avLst/>
                <a:gdLst>
                  <a:gd name="T0" fmla="*/ 462 w 499"/>
                  <a:gd name="T1" fmla="*/ 144 h 186"/>
                  <a:gd name="T2" fmla="*/ 485 w 499"/>
                  <a:gd name="T3" fmla="*/ 112 h 186"/>
                  <a:gd name="T4" fmla="*/ 474 w 499"/>
                  <a:gd name="T5" fmla="*/ 58 h 186"/>
                  <a:gd name="T6" fmla="*/ 411 w 499"/>
                  <a:gd name="T7" fmla="*/ 3 h 186"/>
                  <a:gd name="T8" fmla="*/ 0 w 499"/>
                  <a:gd name="T9" fmla="*/ 0 h 186"/>
                  <a:gd name="T10" fmla="*/ 3 w 499"/>
                  <a:gd name="T11" fmla="*/ 60 h 186"/>
                  <a:gd name="T12" fmla="*/ 162 w 499"/>
                  <a:gd name="T13" fmla="*/ 47 h 186"/>
                  <a:gd name="T14" fmla="*/ 333 w 499"/>
                  <a:gd name="T15" fmla="*/ 73 h 186"/>
                  <a:gd name="T16" fmla="*/ 382 w 499"/>
                  <a:gd name="T17" fmla="*/ 97 h 186"/>
                  <a:gd name="T18" fmla="*/ 379 w 499"/>
                  <a:gd name="T19" fmla="*/ 114 h 186"/>
                  <a:gd name="T20" fmla="*/ 312 w 499"/>
                  <a:gd name="T21" fmla="*/ 87 h 186"/>
                  <a:gd name="T22" fmla="*/ 159 w 499"/>
                  <a:gd name="T23" fmla="*/ 64 h 186"/>
                  <a:gd name="T24" fmla="*/ 3 w 499"/>
                  <a:gd name="T25" fmla="*/ 87 h 186"/>
                  <a:gd name="T26" fmla="*/ 3 w 499"/>
                  <a:gd name="T27" fmla="*/ 150 h 186"/>
                  <a:gd name="T28" fmla="*/ 264 w 499"/>
                  <a:gd name="T29" fmla="*/ 185 h 186"/>
                  <a:gd name="T30" fmla="*/ 462 w 499"/>
                  <a:gd name="T31" fmla="*/ 144 h 18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99" h="186">
                    <a:moveTo>
                      <a:pt x="462" y="144"/>
                    </a:moveTo>
                    <a:cubicBezTo>
                      <a:pt x="499" y="132"/>
                      <a:pt x="483" y="126"/>
                      <a:pt x="485" y="112"/>
                    </a:cubicBezTo>
                    <a:cubicBezTo>
                      <a:pt x="487" y="99"/>
                      <a:pt x="486" y="76"/>
                      <a:pt x="474" y="58"/>
                    </a:cubicBezTo>
                    <a:cubicBezTo>
                      <a:pt x="462" y="40"/>
                      <a:pt x="490" y="13"/>
                      <a:pt x="411" y="3"/>
                    </a:cubicBezTo>
                    <a:lnTo>
                      <a:pt x="0" y="0"/>
                    </a:lnTo>
                    <a:lnTo>
                      <a:pt x="3" y="60"/>
                    </a:lnTo>
                    <a:cubicBezTo>
                      <a:pt x="30" y="68"/>
                      <a:pt x="107" y="45"/>
                      <a:pt x="162" y="47"/>
                    </a:cubicBezTo>
                    <a:cubicBezTo>
                      <a:pt x="217" y="49"/>
                      <a:pt x="296" y="64"/>
                      <a:pt x="333" y="73"/>
                    </a:cubicBezTo>
                    <a:cubicBezTo>
                      <a:pt x="369" y="81"/>
                      <a:pt x="374" y="90"/>
                      <a:pt x="382" y="97"/>
                    </a:cubicBezTo>
                    <a:cubicBezTo>
                      <a:pt x="389" y="104"/>
                      <a:pt x="390" y="116"/>
                      <a:pt x="379" y="114"/>
                    </a:cubicBezTo>
                    <a:cubicBezTo>
                      <a:pt x="367" y="112"/>
                      <a:pt x="350" y="95"/>
                      <a:pt x="312" y="87"/>
                    </a:cubicBezTo>
                    <a:cubicBezTo>
                      <a:pt x="276" y="79"/>
                      <a:pt x="210" y="64"/>
                      <a:pt x="159" y="64"/>
                    </a:cubicBezTo>
                    <a:cubicBezTo>
                      <a:pt x="108" y="64"/>
                      <a:pt x="29" y="73"/>
                      <a:pt x="3" y="87"/>
                    </a:cubicBezTo>
                    <a:lnTo>
                      <a:pt x="3" y="150"/>
                    </a:lnTo>
                    <a:cubicBezTo>
                      <a:pt x="46" y="166"/>
                      <a:pt x="188" y="186"/>
                      <a:pt x="264" y="185"/>
                    </a:cubicBezTo>
                    <a:cubicBezTo>
                      <a:pt x="340" y="184"/>
                      <a:pt x="426" y="156"/>
                      <a:pt x="462" y="14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2089" name="Group 76"/>
              <p:cNvGrpSpPr>
                <a:grpSpLocks/>
              </p:cNvGrpSpPr>
              <p:nvPr/>
            </p:nvGrpSpPr>
            <p:grpSpPr bwMode="auto">
              <a:xfrm>
                <a:off x="1485" y="2469"/>
                <a:ext cx="930" cy="764"/>
                <a:chOff x="3387" y="1456"/>
                <a:chExt cx="1707" cy="1402"/>
              </a:xfrm>
            </p:grpSpPr>
            <p:sp>
              <p:nvSpPr>
                <p:cNvPr id="2106" name="Freeform 77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07" name="Freeform 78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08" name="Freeform 79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90" name="Group 80"/>
              <p:cNvGrpSpPr>
                <a:grpSpLocks/>
              </p:cNvGrpSpPr>
              <p:nvPr/>
            </p:nvGrpSpPr>
            <p:grpSpPr bwMode="auto">
              <a:xfrm>
                <a:off x="1500" y="90"/>
                <a:ext cx="930" cy="764"/>
                <a:chOff x="3387" y="1456"/>
                <a:chExt cx="1707" cy="1402"/>
              </a:xfrm>
            </p:grpSpPr>
            <p:sp>
              <p:nvSpPr>
                <p:cNvPr id="2103" name="Freeform 81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04" name="Freeform 82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05" name="Freeform 83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2091" name="Freeform 84"/>
              <p:cNvSpPr>
                <a:spLocks/>
              </p:cNvSpPr>
              <p:nvPr/>
            </p:nvSpPr>
            <p:spPr bwMode="white">
              <a:xfrm>
                <a:off x="2998" y="3579"/>
                <a:ext cx="678" cy="738"/>
              </a:xfrm>
              <a:custGeom>
                <a:avLst/>
                <a:gdLst>
                  <a:gd name="T0" fmla="*/ 577 w 678"/>
                  <a:gd name="T1" fmla="*/ 17 h 738"/>
                  <a:gd name="T2" fmla="*/ 341 w 678"/>
                  <a:gd name="T3" fmla="*/ 100 h 738"/>
                  <a:gd name="T4" fmla="*/ 54 w 678"/>
                  <a:gd name="T5" fmla="*/ 621 h 738"/>
                  <a:gd name="T6" fmla="*/ 17 w 678"/>
                  <a:gd name="T7" fmla="*/ 735 h 738"/>
                  <a:gd name="T8" fmla="*/ 140 w 678"/>
                  <a:gd name="T9" fmla="*/ 738 h 738"/>
                  <a:gd name="T10" fmla="*/ 198 w 678"/>
                  <a:gd name="T11" fmla="*/ 614 h 738"/>
                  <a:gd name="T12" fmla="*/ 375 w 678"/>
                  <a:gd name="T13" fmla="*/ 292 h 738"/>
                  <a:gd name="T14" fmla="*/ 534 w 678"/>
                  <a:gd name="T15" fmla="*/ 115 h 738"/>
                  <a:gd name="T16" fmla="*/ 559 w 678"/>
                  <a:gd name="T17" fmla="*/ 138 h 738"/>
                  <a:gd name="T18" fmla="*/ 445 w 678"/>
                  <a:gd name="T19" fmla="*/ 264 h 738"/>
                  <a:gd name="T20" fmla="*/ 311 w 678"/>
                  <a:gd name="T21" fmla="*/ 487 h 738"/>
                  <a:gd name="T22" fmla="*/ 188 w 678"/>
                  <a:gd name="T23" fmla="*/ 738 h 738"/>
                  <a:gd name="T24" fmla="*/ 353 w 678"/>
                  <a:gd name="T25" fmla="*/ 738 h 738"/>
                  <a:gd name="T26" fmla="*/ 417 w 678"/>
                  <a:gd name="T27" fmla="*/ 651 h 738"/>
                  <a:gd name="T28" fmla="*/ 638 w 678"/>
                  <a:gd name="T29" fmla="*/ 279 h 738"/>
                  <a:gd name="T30" fmla="*/ 653 w 678"/>
                  <a:gd name="T31" fmla="*/ 85 h 738"/>
                  <a:gd name="T32" fmla="*/ 577 w 678"/>
                  <a:gd name="T33" fmla="*/ 17 h 7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78" h="738">
                    <a:moveTo>
                      <a:pt x="577" y="17"/>
                    </a:moveTo>
                    <a:cubicBezTo>
                      <a:pt x="525" y="19"/>
                      <a:pt x="428" y="0"/>
                      <a:pt x="341" y="100"/>
                    </a:cubicBezTo>
                    <a:cubicBezTo>
                      <a:pt x="253" y="202"/>
                      <a:pt x="108" y="515"/>
                      <a:pt x="54" y="621"/>
                    </a:cubicBezTo>
                    <a:cubicBezTo>
                      <a:pt x="0" y="727"/>
                      <a:pt x="3" y="716"/>
                      <a:pt x="17" y="735"/>
                    </a:cubicBezTo>
                    <a:lnTo>
                      <a:pt x="140" y="738"/>
                    </a:lnTo>
                    <a:cubicBezTo>
                      <a:pt x="170" y="718"/>
                      <a:pt x="159" y="688"/>
                      <a:pt x="198" y="614"/>
                    </a:cubicBezTo>
                    <a:cubicBezTo>
                      <a:pt x="237" y="540"/>
                      <a:pt x="318" y="375"/>
                      <a:pt x="375" y="292"/>
                    </a:cubicBezTo>
                    <a:cubicBezTo>
                      <a:pt x="431" y="209"/>
                      <a:pt x="503" y="140"/>
                      <a:pt x="534" y="115"/>
                    </a:cubicBezTo>
                    <a:cubicBezTo>
                      <a:pt x="565" y="89"/>
                      <a:pt x="574" y="113"/>
                      <a:pt x="559" y="138"/>
                    </a:cubicBezTo>
                    <a:cubicBezTo>
                      <a:pt x="544" y="162"/>
                      <a:pt x="487" y="206"/>
                      <a:pt x="445" y="264"/>
                    </a:cubicBezTo>
                    <a:cubicBezTo>
                      <a:pt x="404" y="323"/>
                      <a:pt x="354" y="408"/>
                      <a:pt x="311" y="487"/>
                    </a:cubicBezTo>
                    <a:cubicBezTo>
                      <a:pt x="268" y="566"/>
                      <a:pt x="181" y="696"/>
                      <a:pt x="188" y="738"/>
                    </a:cubicBezTo>
                    <a:lnTo>
                      <a:pt x="353" y="738"/>
                    </a:lnTo>
                    <a:cubicBezTo>
                      <a:pt x="391" y="724"/>
                      <a:pt x="370" y="727"/>
                      <a:pt x="417" y="651"/>
                    </a:cubicBezTo>
                    <a:cubicBezTo>
                      <a:pt x="464" y="575"/>
                      <a:pt x="599" y="373"/>
                      <a:pt x="638" y="279"/>
                    </a:cubicBezTo>
                    <a:cubicBezTo>
                      <a:pt x="678" y="185"/>
                      <a:pt x="663" y="128"/>
                      <a:pt x="653" y="85"/>
                    </a:cubicBezTo>
                    <a:cubicBezTo>
                      <a:pt x="643" y="41"/>
                      <a:pt x="629" y="14"/>
                      <a:pt x="577" y="17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92" name="Freeform 85"/>
              <p:cNvSpPr>
                <a:spLocks/>
              </p:cNvSpPr>
              <p:nvPr/>
            </p:nvSpPr>
            <p:spPr bwMode="white">
              <a:xfrm rot="-744944">
                <a:off x="3996" y="3377"/>
                <a:ext cx="729" cy="1047"/>
              </a:xfrm>
              <a:custGeom>
                <a:avLst/>
                <a:gdLst>
                  <a:gd name="T0" fmla="*/ 1 w 1456"/>
                  <a:gd name="T1" fmla="*/ 1 h 2088"/>
                  <a:gd name="T2" fmla="*/ 3 w 1456"/>
                  <a:gd name="T3" fmla="*/ 1 h 2088"/>
                  <a:gd name="T4" fmla="*/ 6 w 1456"/>
                  <a:gd name="T5" fmla="*/ 5 h 2088"/>
                  <a:gd name="T6" fmla="*/ 6 w 1456"/>
                  <a:gd name="T7" fmla="*/ 8 h 2088"/>
                  <a:gd name="T8" fmla="*/ 6 w 1456"/>
                  <a:gd name="T9" fmla="*/ 8 h 2088"/>
                  <a:gd name="T10" fmla="*/ 4 w 1456"/>
                  <a:gd name="T11" fmla="*/ 5 h 2088"/>
                  <a:gd name="T12" fmla="*/ 3 w 1456"/>
                  <a:gd name="T13" fmla="*/ 3 h 2088"/>
                  <a:gd name="T14" fmla="*/ 2 w 1456"/>
                  <a:gd name="T15" fmla="*/ 1 h 2088"/>
                  <a:gd name="T16" fmla="*/ 1 w 1456"/>
                  <a:gd name="T17" fmla="*/ 2 h 2088"/>
                  <a:gd name="T18" fmla="*/ 2 w 1456"/>
                  <a:gd name="T19" fmla="*/ 3 h 2088"/>
                  <a:gd name="T20" fmla="*/ 3 w 1456"/>
                  <a:gd name="T21" fmla="*/ 4 h 2088"/>
                  <a:gd name="T22" fmla="*/ 5 w 1456"/>
                  <a:gd name="T23" fmla="*/ 7 h 2088"/>
                  <a:gd name="T24" fmla="*/ 6 w 1456"/>
                  <a:gd name="T25" fmla="*/ 8 h 2088"/>
                  <a:gd name="T26" fmla="*/ 6 w 1456"/>
                  <a:gd name="T27" fmla="*/ 8 h 2088"/>
                  <a:gd name="T28" fmla="*/ 5 w 1456"/>
                  <a:gd name="T29" fmla="*/ 8 h 2088"/>
                  <a:gd name="T30" fmla="*/ 3 w 1456"/>
                  <a:gd name="T31" fmla="*/ 6 h 2088"/>
                  <a:gd name="T32" fmla="*/ 1 w 1456"/>
                  <a:gd name="T33" fmla="*/ 3 h 2088"/>
                  <a:gd name="T34" fmla="*/ 1 w 1456"/>
                  <a:gd name="T35" fmla="*/ 1 h 2088"/>
                  <a:gd name="T36" fmla="*/ 1 w 1456"/>
                  <a:gd name="T37" fmla="*/ 1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093" name="Freeform 86"/>
              <p:cNvSpPr>
                <a:spLocks/>
              </p:cNvSpPr>
              <p:nvPr/>
            </p:nvSpPr>
            <p:spPr bwMode="white">
              <a:xfrm>
                <a:off x="3685" y="3623"/>
                <a:ext cx="472" cy="726"/>
              </a:xfrm>
              <a:custGeom>
                <a:avLst/>
                <a:gdLst>
                  <a:gd name="T0" fmla="*/ 116 w 472"/>
                  <a:gd name="T1" fmla="*/ 694 h 726"/>
                  <a:gd name="T2" fmla="*/ 41 w 472"/>
                  <a:gd name="T3" fmla="*/ 440 h 726"/>
                  <a:gd name="T4" fmla="*/ 6 w 472"/>
                  <a:gd name="T5" fmla="*/ 148 h 726"/>
                  <a:gd name="T6" fmla="*/ 78 w 472"/>
                  <a:gd name="T7" fmla="*/ 28 h 726"/>
                  <a:gd name="T8" fmla="*/ 222 w 472"/>
                  <a:gd name="T9" fmla="*/ 28 h 726"/>
                  <a:gd name="T10" fmla="*/ 317 w 472"/>
                  <a:gd name="T11" fmla="*/ 196 h 726"/>
                  <a:gd name="T12" fmla="*/ 437 w 472"/>
                  <a:gd name="T13" fmla="*/ 555 h 726"/>
                  <a:gd name="T14" fmla="*/ 458 w 472"/>
                  <a:gd name="T15" fmla="*/ 691 h 726"/>
                  <a:gd name="T16" fmla="*/ 350 w 472"/>
                  <a:gd name="T17" fmla="*/ 694 h 726"/>
                  <a:gd name="T18" fmla="*/ 341 w 472"/>
                  <a:gd name="T19" fmla="*/ 651 h 726"/>
                  <a:gd name="T20" fmla="*/ 198 w 472"/>
                  <a:gd name="T21" fmla="*/ 244 h 726"/>
                  <a:gd name="T22" fmla="*/ 150 w 472"/>
                  <a:gd name="T23" fmla="*/ 172 h 726"/>
                  <a:gd name="T24" fmla="*/ 150 w 472"/>
                  <a:gd name="T25" fmla="*/ 220 h 726"/>
                  <a:gd name="T26" fmla="*/ 269 w 472"/>
                  <a:gd name="T27" fmla="*/ 531 h 726"/>
                  <a:gd name="T28" fmla="*/ 311 w 472"/>
                  <a:gd name="T29" fmla="*/ 691 h 726"/>
                  <a:gd name="T30" fmla="*/ 116 w 472"/>
                  <a:gd name="T31" fmla="*/ 694 h 72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72" h="726">
                    <a:moveTo>
                      <a:pt x="116" y="694"/>
                    </a:moveTo>
                    <a:cubicBezTo>
                      <a:pt x="71" y="652"/>
                      <a:pt x="59" y="531"/>
                      <a:pt x="41" y="440"/>
                    </a:cubicBezTo>
                    <a:cubicBezTo>
                      <a:pt x="23" y="349"/>
                      <a:pt x="0" y="216"/>
                      <a:pt x="6" y="148"/>
                    </a:cubicBezTo>
                    <a:cubicBezTo>
                      <a:pt x="12" y="79"/>
                      <a:pt x="42" y="48"/>
                      <a:pt x="78" y="28"/>
                    </a:cubicBezTo>
                    <a:cubicBezTo>
                      <a:pt x="114" y="8"/>
                      <a:pt x="182" y="0"/>
                      <a:pt x="222" y="28"/>
                    </a:cubicBezTo>
                    <a:cubicBezTo>
                      <a:pt x="261" y="56"/>
                      <a:pt x="281" y="108"/>
                      <a:pt x="317" y="196"/>
                    </a:cubicBezTo>
                    <a:cubicBezTo>
                      <a:pt x="353" y="284"/>
                      <a:pt x="414" y="473"/>
                      <a:pt x="437" y="555"/>
                    </a:cubicBezTo>
                    <a:cubicBezTo>
                      <a:pt x="460" y="637"/>
                      <a:pt x="472" y="668"/>
                      <a:pt x="458" y="691"/>
                    </a:cubicBezTo>
                    <a:lnTo>
                      <a:pt x="350" y="694"/>
                    </a:lnTo>
                    <a:cubicBezTo>
                      <a:pt x="331" y="687"/>
                      <a:pt x="366" y="726"/>
                      <a:pt x="341" y="651"/>
                    </a:cubicBezTo>
                    <a:cubicBezTo>
                      <a:pt x="316" y="576"/>
                      <a:pt x="230" y="323"/>
                      <a:pt x="198" y="244"/>
                    </a:cubicBezTo>
                    <a:cubicBezTo>
                      <a:pt x="166" y="164"/>
                      <a:pt x="158" y="176"/>
                      <a:pt x="150" y="172"/>
                    </a:cubicBezTo>
                    <a:cubicBezTo>
                      <a:pt x="142" y="168"/>
                      <a:pt x="130" y="160"/>
                      <a:pt x="150" y="220"/>
                    </a:cubicBezTo>
                    <a:cubicBezTo>
                      <a:pt x="170" y="280"/>
                      <a:pt x="242" y="453"/>
                      <a:pt x="269" y="531"/>
                    </a:cubicBezTo>
                    <a:cubicBezTo>
                      <a:pt x="296" y="609"/>
                      <a:pt x="337" y="664"/>
                      <a:pt x="311" y="691"/>
                    </a:cubicBezTo>
                    <a:lnTo>
                      <a:pt x="116" y="694"/>
                    </a:ln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2094" name="Group 87"/>
              <p:cNvGrpSpPr>
                <a:grpSpLocks/>
              </p:cNvGrpSpPr>
              <p:nvPr/>
            </p:nvGrpSpPr>
            <p:grpSpPr bwMode="auto">
              <a:xfrm>
                <a:off x="3959" y="330"/>
                <a:ext cx="1724" cy="1316"/>
                <a:chOff x="196" y="1100"/>
                <a:chExt cx="2234" cy="1706"/>
              </a:xfrm>
            </p:grpSpPr>
            <p:sp>
              <p:nvSpPr>
                <p:cNvPr id="2098" name="Freeform 8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99" name="Freeform 8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00" name="Freeform 9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01" name="Freeform 9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102" name="Freeform 9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95" name="Group 93"/>
              <p:cNvGrpSpPr>
                <a:grpSpLocks/>
              </p:cNvGrpSpPr>
              <p:nvPr/>
            </p:nvGrpSpPr>
            <p:grpSpPr bwMode="auto">
              <a:xfrm>
                <a:off x="151" y="-2"/>
                <a:ext cx="209" cy="4316"/>
                <a:chOff x="1834" y="-2"/>
                <a:chExt cx="209" cy="4316"/>
              </a:xfrm>
            </p:grpSpPr>
            <p:sp>
              <p:nvSpPr>
                <p:cNvPr id="2096" name="Freeform 94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97" name="Freeform 95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0 w 110"/>
                    <a:gd name="T1" fmla="*/ 613 h 2131"/>
                    <a:gd name="T2" fmla="*/ 0 w 110"/>
                    <a:gd name="T3" fmla="*/ 279 h 2131"/>
                    <a:gd name="T4" fmla="*/ 0 w 110"/>
                    <a:gd name="T5" fmla="*/ 105 h 2131"/>
                    <a:gd name="T6" fmla="*/ 0 w 110"/>
                    <a:gd name="T7" fmla="*/ 37 h 2131"/>
                    <a:gd name="T8" fmla="*/ 0 w 110"/>
                    <a:gd name="T9" fmla="*/ 5 h 2131"/>
                    <a:gd name="T10" fmla="*/ 0 w 110"/>
                    <a:gd name="T11" fmla="*/ 5 h 2131"/>
                    <a:gd name="T12" fmla="*/ 0 w 110"/>
                    <a:gd name="T13" fmla="*/ 41 h 2131"/>
                    <a:gd name="T14" fmla="*/ 0 w 110"/>
                    <a:gd name="T15" fmla="*/ 170 h 2131"/>
                    <a:gd name="T16" fmla="*/ 0 w 110"/>
                    <a:gd name="T17" fmla="*/ 475 h 2131"/>
                    <a:gd name="T18" fmla="*/ 0 w 110"/>
                    <a:gd name="T19" fmla="*/ 1097 h 2131"/>
                    <a:gd name="T20" fmla="*/ 0 w 110"/>
                    <a:gd name="T21" fmla="*/ 2073 h 2131"/>
                    <a:gd name="T22" fmla="*/ 0 w 110"/>
                    <a:gd name="T23" fmla="*/ 2628 h 2131"/>
                    <a:gd name="T24" fmla="*/ 0 w 110"/>
                    <a:gd name="T25" fmla="*/ 2737 h 2131"/>
                    <a:gd name="T26" fmla="*/ 0 w 110"/>
                    <a:gd name="T27" fmla="*/ 2737 h 2131"/>
                    <a:gd name="T28" fmla="*/ 0 w 110"/>
                    <a:gd name="T29" fmla="*/ 1904 h 2131"/>
                    <a:gd name="T30" fmla="*/ 0 w 110"/>
                    <a:gd name="T31" fmla="*/ 613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2057" name="Rectangle 96"/>
            <p:cNvSpPr>
              <a:spLocks noChangeArrowheads="1"/>
            </p:cNvSpPr>
            <p:nvPr/>
          </p:nvSpPr>
          <p:spPr bwMode="gray">
            <a:xfrm>
              <a:off x="813" y="3"/>
              <a:ext cx="4945" cy="950"/>
            </a:xfrm>
            <a:prstGeom prst="rect">
              <a:avLst/>
            </a:prstGeom>
            <a:solidFill>
              <a:schemeClr val="folHlink">
                <a:alpha val="50195"/>
              </a:schemeClr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2058" name="Rectangle 97"/>
            <p:cNvSpPr>
              <a:spLocks noChangeArrowheads="1"/>
            </p:cNvSpPr>
            <p:nvPr/>
          </p:nvSpPr>
          <p:spPr bwMode="auto">
            <a:xfrm>
              <a:off x="1963" y="908"/>
              <a:ext cx="3793" cy="5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595838F-3BFD-48AC-A498-C70E8B8090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7"/>
          <p:cNvGrpSpPr>
            <a:grpSpLocks/>
          </p:cNvGrpSpPr>
          <p:nvPr/>
        </p:nvGrpSpPr>
        <p:grpSpPr bwMode="auto">
          <a:xfrm>
            <a:off x="-25400" y="0"/>
            <a:ext cx="9166225" cy="7027863"/>
            <a:chOff x="-16" y="0"/>
            <a:chExt cx="5774" cy="4427"/>
          </a:xfrm>
        </p:grpSpPr>
        <p:grpSp>
          <p:nvGrpSpPr>
            <p:cNvPr id="3080" name="Group 8"/>
            <p:cNvGrpSpPr>
              <a:grpSpLocks/>
            </p:cNvGrpSpPr>
            <p:nvPr/>
          </p:nvGrpSpPr>
          <p:grpSpPr bwMode="auto">
            <a:xfrm>
              <a:off x="-16" y="0"/>
              <a:ext cx="5771" cy="4427"/>
              <a:chOff x="-14" y="-3"/>
              <a:chExt cx="5771" cy="4427"/>
            </a:xfrm>
          </p:grpSpPr>
          <p:grpSp>
            <p:nvGrpSpPr>
              <p:cNvPr id="3083" name="Group 9"/>
              <p:cNvGrpSpPr>
                <a:grpSpLocks/>
              </p:cNvGrpSpPr>
              <p:nvPr/>
            </p:nvGrpSpPr>
            <p:grpSpPr bwMode="auto">
              <a:xfrm>
                <a:off x="1834" y="-2"/>
                <a:ext cx="209" cy="4316"/>
                <a:chOff x="1834" y="-2"/>
                <a:chExt cx="209" cy="4316"/>
              </a:xfrm>
            </p:grpSpPr>
            <p:sp>
              <p:nvSpPr>
                <p:cNvPr id="3168" name="Freeform 10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69" name="Freeform 11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0 w 110"/>
                    <a:gd name="T1" fmla="*/ 613 h 2131"/>
                    <a:gd name="T2" fmla="*/ 0 w 110"/>
                    <a:gd name="T3" fmla="*/ 279 h 2131"/>
                    <a:gd name="T4" fmla="*/ 0 w 110"/>
                    <a:gd name="T5" fmla="*/ 105 h 2131"/>
                    <a:gd name="T6" fmla="*/ 0 w 110"/>
                    <a:gd name="T7" fmla="*/ 37 h 2131"/>
                    <a:gd name="T8" fmla="*/ 0 w 110"/>
                    <a:gd name="T9" fmla="*/ 5 h 2131"/>
                    <a:gd name="T10" fmla="*/ 0 w 110"/>
                    <a:gd name="T11" fmla="*/ 5 h 2131"/>
                    <a:gd name="T12" fmla="*/ 0 w 110"/>
                    <a:gd name="T13" fmla="*/ 41 h 2131"/>
                    <a:gd name="T14" fmla="*/ 0 w 110"/>
                    <a:gd name="T15" fmla="*/ 170 h 2131"/>
                    <a:gd name="T16" fmla="*/ 0 w 110"/>
                    <a:gd name="T17" fmla="*/ 475 h 2131"/>
                    <a:gd name="T18" fmla="*/ 0 w 110"/>
                    <a:gd name="T19" fmla="*/ 1097 h 2131"/>
                    <a:gd name="T20" fmla="*/ 0 w 110"/>
                    <a:gd name="T21" fmla="*/ 2073 h 2131"/>
                    <a:gd name="T22" fmla="*/ 0 w 110"/>
                    <a:gd name="T23" fmla="*/ 2628 h 2131"/>
                    <a:gd name="T24" fmla="*/ 0 w 110"/>
                    <a:gd name="T25" fmla="*/ 2737 h 2131"/>
                    <a:gd name="T26" fmla="*/ 0 w 110"/>
                    <a:gd name="T27" fmla="*/ 2737 h 2131"/>
                    <a:gd name="T28" fmla="*/ 0 w 110"/>
                    <a:gd name="T29" fmla="*/ 1904 h 2131"/>
                    <a:gd name="T30" fmla="*/ 0 w 110"/>
                    <a:gd name="T31" fmla="*/ 613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084" name="Group 12"/>
              <p:cNvGrpSpPr>
                <a:grpSpLocks/>
              </p:cNvGrpSpPr>
              <p:nvPr/>
            </p:nvGrpSpPr>
            <p:grpSpPr bwMode="auto">
              <a:xfrm flipV="1">
                <a:off x="5312" y="0"/>
                <a:ext cx="321" cy="4318"/>
                <a:chOff x="2971" y="-3"/>
                <a:chExt cx="493" cy="4325"/>
              </a:xfrm>
            </p:grpSpPr>
            <p:sp>
              <p:nvSpPr>
                <p:cNvPr id="3166" name="Freeform 13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67" name="Freeform 14"/>
                <p:cNvSpPr>
                  <a:spLocks/>
                </p:cNvSpPr>
                <p:nvPr/>
              </p:nvSpPr>
              <p:spPr bwMode="white">
                <a:xfrm>
                  <a:off x="3227" y="2119"/>
                  <a:ext cx="111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91 w 110"/>
                    <a:gd name="T11" fmla="*/ 5 h 2131"/>
                    <a:gd name="T12" fmla="*/ 111 w 110"/>
                    <a:gd name="T13" fmla="*/ 41 h 2131"/>
                    <a:gd name="T14" fmla="*/ 115 w 110"/>
                    <a:gd name="T15" fmla="*/ 173 h 2131"/>
                    <a:gd name="T16" fmla="*/ 95 w 110"/>
                    <a:gd name="T17" fmla="*/ 481 h 2131"/>
                    <a:gd name="T18" fmla="*/ 95 w 110"/>
                    <a:gd name="T19" fmla="*/ 1113 h 2131"/>
                    <a:gd name="T20" fmla="*/ 87 w 110"/>
                    <a:gd name="T21" fmla="*/ 2102 h 2131"/>
                    <a:gd name="T22" fmla="*/ 95 w 110"/>
                    <a:gd name="T23" fmla="*/ 2667 h 2131"/>
                    <a:gd name="T24" fmla="*/ 87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085" name="Group 15"/>
              <p:cNvGrpSpPr>
                <a:grpSpLocks/>
              </p:cNvGrpSpPr>
              <p:nvPr/>
            </p:nvGrpSpPr>
            <p:grpSpPr bwMode="auto">
              <a:xfrm>
                <a:off x="1130" y="1"/>
                <a:ext cx="385" cy="4314"/>
                <a:chOff x="1130" y="1"/>
                <a:chExt cx="385" cy="4308"/>
              </a:xfrm>
            </p:grpSpPr>
            <p:sp>
              <p:nvSpPr>
                <p:cNvPr id="3162" name="Freeform 16"/>
                <p:cNvSpPr>
                  <a:spLocks/>
                </p:cNvSpPr>
                <p:nvPr/>
              </p:nvSpPr>
              <p:spPr bwMode="white">
                <a:xfrm>
                  <a:off x="1146" y="1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63" name="Freeform 17"/>
                <p:cNvSpPr>
                  <a:spLocks/>
                </p:cNvSpPr>
                <p:nvPr/>
              </p:nvSpPr>
              <p:spPr bwMode="white">
                <a:xfrm>
                  <a:off x="1237" y="2174"/>
                  <a:ext cx="251" cy="390"/>
                </a:xfrm>
                <a:custGeom>
                  <a:avLst/>
                  <a:gdLst>
                    <a:gd name="T0" fmla="*/ 32 w 251"/>
                    <a:gd name="T1" fmla="*/ 379 h 390"/>
                    <a:gd name="T2" fmla="*/ 77 w 251"/>
                    <a:gd name="T3" fmla="*/ 364 h 390"/>
                    <a:gd name="T4" fmla="*/ 152 w 251"/>
                    <a:gd name="T5" fmla="*/ 370 h 390"/>
                    <a:gd name="T6" fmla="*/ 209 w 251"/>
                    <a:gd name="T7" fmla="*/ 388 h 390"/>
                    <a:gd name="T8" fmla="*/ 242 w 251"/>
                    <a:gd name="T9" fmla="*/ 379 h 390"/>
                    <a:gd name="T10" fmla="*/ 248 w 251"/>
                    <a:gd name="T11" fmla="*/ 328 h 390"/>
                    <a:gd name="T12" fmla="*/ 227 w 251"/>
                    <a:gd name="T13" fmla="*/ 175 h 390"/>
                    <a:gd name="T14" fmla="*/ 194 w 251"/>
                    <a:gd name="T15" fmla="*/ 130 h 390"/>
                    <a:gd name="T16" fmla="*/ 179 w 251"/>
                    <a:gd name="T17" fmla="*/ 295 h 390"/>
                    <a:gd name="T18" fmla="*/ 152 w 251"/>
                    <a:gd name="T19" fmla="*/ 307 h 390"/>
                    <a:gd name="T20" fmla="*/ 134 w 251"/>
                    <a:gd name="T21" fmla="*/ 163 h 390"/>
                    <a:gd name="T22" fmla="*/ 65 w 251"/>
                    <a:gd name="T23" fmla="*/ 13 h 390"/>
                    <a:gd name="T24" fmla="*/ 29 w 251"/>
                    <a:gd name="T25" fmla="*/ 85 h 390"/>
                    <a:gd name="T26" fmla="*/ 26 w 251"/>
                    <a:gd name="T27" fmla="*/ 271 h 390"/>
                    <a:gd name="T28" fmla="*/ 2 w 251"/>
                    <a:gd name="T29" fmla="*/ 337 h 390"/>
                    <a:gd name="T30" fmla="*/ 11 w 251"/>
                    <a:gd name="T31" fmla="*/ 379 h 390"/>
                    <a:gd name="T32" fmla="*/ 32 w 251"/>
                    <a:gd name="T33" fmla="*/ 379 h 39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64" name="Freeform 18"/>
                <p:cNvSpPr>
                  <a:spLocks/>
                </p:cNvSpPr>
                <p:nvPr/>
              </p:nvSpPr>
              <p:spPr bwMode="white">
                <a:xfrm>
                  <a:off x="1130" y="2595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65" name="Freeform 19"/>
                <p:cNvSpPr>
                  <a:spLocks/>
                </p:cNvSpPr>
                <p:nvPr/>
              </p:nvSpPr>
              <p:spPr bwMode="white">
                <a:xfrm>
                  <a:off x="1255" y="2644"/>
                  <a:ext cx="146" cy="154"/>
                </a:xfrm>
                <a:custGeom>
                  <a:avLst/>
                  <a:gdLst>
                    <a:gd name="T0" fmla="*/ 14 w 146"/>
                    <a:gd name="T1" fmla="*/ 11 h 154"/>
                    <a:gd name="T2" fmla="*/ 92 w 146"/>
                    <a:gd name="T3" fmla="*/ 2 h 154"/>
                    <a:gd name="T4" fmla="*/ 140 w 146"/>
                    <a:gd name="T5" fmla="*/ 14 h 154"/>
                    <a:gd name="T6" fmla="*/ 128 w 146"/>
                    <a:gd name="T7" fmla="*/ 89 h 154"/>
                    <a:gd name="T8" fmla="*/ 116 w 146"/>
                    <a:gd name="T9" fmla="*/ 146 h 154"/>
                    <a:gd name="T10" fmla="*/ 74 w 146"/>
                    <a:gd name="T11" fmla="*/ 134 h 154"/>
                    <a:gd name="T12" fmla="*/ 32 w 146"/>
                    <a:gd name="T13" fmla="*/ 128 h 154"/>
                    <a:gd name="T14" fmla="*/ 5 w 146"/>
                    <a:gd name="T15" fmla="*/ 56 h 154"/>
                    <a:gd name="T16" fmla="*/ 14 w 146"/>
                    <a:gd name="T17" fmla="*/ 11 h 1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086" name="Group 20"/>
              <p:cNvGrpSpPr>
                <a:grpSpLocks/>
              </p:cNvGrpSpPr>
              <p:nvPr/>
            </p:nvGrpSpPr>
            <p:grpSpPr bwMode="auto">
              <a:xfrm>
                <a:off x="429" y="0"/>
                <a:ext cx="403" cy="4318"/>
                <a:chOff x="429" y="0"/>
                <a:chExt cx="493" cy="4318"/>
              </a:xfrm>
            </p:grpSpPr>
            <p:sp>
              <p:nvSpPr>
                <p:cNvPr id="3160" name="Freeform 21"/>
                <p:cNvSpPr>
                  <a:spLocks/>
                </p:cNvSpPr>
                <p:nvPr/>
              </p:nvSpPr>
              <p:spPr bwMode="white">
                <a:xfrm>
                  <a:off x="429" y="0"/>
                  <a:ext cx="493" cy="4316"/>
                </a:xfrm>
                <a:custGeom>
                  <a:avLst/>
                  <a:gdLst>
                    <a:gd name="T0" fmla="*/ 40 w 493"/>
                    <a:gd name="T1" fmla="*/ 0 h 4316"/>
                    <a:gd name="T2" fmla="*/ 44 w 493"/>
                    <a:gd name="T3" fmla="*/ 1104 h 4316"/>
                    <a:gd name="T4" fmla="*/ 6 w 493"/>
                    <a:gd name="T5" fmla="*/ 1845 h 4316"/>
                    <a:gd name="T6" fmla="*/ 6 w 493"/>
                    <a:gd name="T7" fmla="*/ 1982 h 4316"/>
                    <a:gd name="T8" fmla="*/ 20 w 493"/>
                    <a:gd name="T9" fmla="*/ 2024 h 4316"/>
                    <a:gd name="T10" fmla="*/ 24 w 493"/>
                    <a:gd name="T11" fmla="*/ 2068 h 4316"/>
                    <a:gd name="T12" fmla="*/ 6 w 493"/>
                    <a:gd name="T13" fmla="*/ 2119 h 4316"/>
                    <a:gd name="T14" fmla="*/ 6 w 493"/>
                    <a:gd name="T15" fmla="*/ 2210 h 4316"/>
                    <a:gd name="T16" fmla="*/ 28 w 493"/>
                    <a:gd name="T17" fmla="*/ 2464 h 4316"/>
                    <a:gd name="T18" fmla="*/ 24 w 493"/>
                    <a:gd name="T19" fmla="*/ 3044 h 4316"/>
                    <a:gd name="T20" fmla="*/ 28 w 493"/>
                    <a:gd name="T21" fmla="*/ 4316 h 4316"/>
                    <a:gd name="T22" fmla="*/ 80 w 493"/>
                    <a:gd name="T23" fmla="*/ 4312 h 4316"/>
                    <a:gd name="T24" fmla="*/ 88 w 493"/>
                    <a:gd name="T25" fmla="*/ 3288 h 4316"/>
                    <a:gd name="T26" fmla="*/ 84 w 493"/>
                    <a:gd name="T27" fmla="*/ 2416 h 4316"/>
                    <a:gd name="T28" fmla="*/ 60 w 493"/>
                    <a:gd name="T29" fmla="*/ 2208 h 4316"/>
                    <a:gd name="T30" fmla="*/ 92 w 493"/>
                    <a:gd name="T31" fmla="*/ 2100 h 4316"/>
                    <a:gd name="T32" fmla="*/ 240 w 493"/>
                    <a:gd name="T33" fmla="*/ 2084 h 4316"/>
                    <a:gd name="T34" fmla="*/ 384 w 493"/>
                    <a:gd name="T35" fmla="*/ 2084 h 4316"/>
                    <a:gd name="T36" fmla="*/ 428 w 493"/>
                    <a:gd name="T37" fmla="*/ 2128 h 4316"/>
                    <a:gd name="T38" fmla="*/ 424 w 493"/>
                    <a:gd name="T39" fmla="*/ 2236 h 4316"/>
                    <a:gd name="T40" fmla="*/ 420 w 493"/>
                    <a:gd name="T41" fmla="*/ 2344 h 4316"/>
                    <a:gd name="T42" fmla="*/ 408 w 493"/>
                    <a:gd name="T43" fmla="*/ 2496 h 4316"/>
                    <a:gd name="T44" fmla="*/ 395 w 493"/>
                    <a:gd name="T45" fmla="*/ 4313 h 4316"/>
                    <a:gd name="T46" fmla="*/ 476 w 493"/>
                    <a:gd name="T47" fmla="*/ 4310 h 4316"/>
                    <a:gd name="T48" fmla="*/ 459 w 493"/>
                    <a:gd name="T49" fmla="*/ 3614 h 4316"/>
                    <a:gd name="T50" fmla="*/ 468 w 493"/>
                    <a:gd name="T51" fmla="*/ 2472 h 4316"/>
                    <a:gd name="T52" fmla="*/ 493 w 493"/>
                    <a:gd name="T53" fmla="*/ 2165 h 4316"/>
                    <a:gd name="T54" fmla="*/ 468 w 493"/>
                    <a:gd name="T55" fmla="*/ 2048 h 4316"/>
                    <a:gd name="T56" fmla="*/ 487 w 493"/>
                    <a:gd name="T57" fmla="*/ 1982 h 4316"/>
                    <a:gd name="T58" fmla="*/ 487 w 493"/>
                    <a:gd name="T59" fmla="*/ 1800 h 4316"/>
                    <a:gd name="T60" fmla="*/ 456 w 493"/>
                    <a:gd name="T61" fmla="*/ 1024 h 4316"/>
                    <a:gd name="T62" fmla="*/ 468 w 493"/>
                    <a:gd name="T63" fmla="*/ 0 h 4316"/>
                    <a:gd name="T64" fmla="*/ 420 w 493"/>
                    <a:gd name="T65" fmla="*/ 0 h 4316"/>
                    <a:gd name="T66" fmla="*/ 412 w 493"/>
                    <a:gd name="T67" fmla="*/ 524 h 4316"/>
                    <a:gd name="T68" fmla="*/ 404 w 493"/>
                    <a:gd name="T69" fmla="*/ 920 h 4316"/>
                    <a:gd name="T70" fmla="*/ 420 w 493"/>
                    <a:gd name="T71" fmla="*/ 1592 h 4316"/>
                    <a:gd name="T72" fmla="*/ 436 w 493"/>
                    <a:gd name="T73" fmla="*/ 1956 h 4316"/>
                    <a:gd name="T74" fmla="*/ 400 w 493"/>
                    <a:gd name="T75" fmla="*/ 2024 h 4316"/>
                    <a:gd name="T76" fmla="*/ 244 w 493"/>
                    <a:gd name="T77" fmla="*/ 2004 h 4316"/>
                    <a:gd name="T78" fmla="*/ 96 w 493"/>
                    <a:gd name="T79" fmla="*/ 2016 h 4316"/>
                    <a:gd name="T80" fmla="*/ 54 w 493"/>
                    <a:gd name="T81" fmla="*/ 1845 h 4316"/>
                    <a:gd name="T82" fmla="*/ 88 w 493"/>
                    <a:gd name="T83" fmla="*/ 1356 h 4316"/>
                    <a:gd name="T84" fmla="*/ 92 w 493"/>
                    <a:gd name="T85" fmla="*/ 580 h 4316"/>
                    <a:gd name="T86" fmla="*/ 84 w 493"/>
                    <a:gd name="T87" fmla="*/ 0 h 4316"/>
                    <a:gd name="T88" fmla="*/ 40 w 493"/>
                    <a:gd name="T89" fmla="*/ 0 h 431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16">
                      <a:moveTo>
                        <a:pt x="40" y="0"/>
                      </a:moveTo>
                      <a:cubicBezTo>
                        <a:pt x="33" y="185"/>
                        <a:pt x="50" y="797"/>
                        <a:pt x="44" y="1104"/>
                      </a:cubicBezTo>
                      <a:cubicBezTo>
                        <a:pt x="38" y="1411"/>
                        <a:pt x="12" y="1699"/>
                        <a:pt x="6" y="1845"/>
                      </a:cubicBezTo>
                      <a:cubicBezTo>
                        <a:pt x="0" y="1991"/>
                        <a:pt x="4" y="1952"/>
                        <a:pt x="6" y="1982"/>
                      </a:cubicBezTo>
                      <a:cubicBezTo>
                        <a:pt x="8" y="2012"/>
                        <a:pt x="17" y="2010"/>
                        <a:pt x="20" y="2024"/>
                      </a:cubicBezTo>
                      <a:cubicBezTo>
                        <a:pt x="23" y="2038"/>
                        <a:pt x="26" y="2052"/>
                        <a:pt x="24" y="2068"/>
                      </a:cubicBezTo>
                      <a:cubicBezTo>
                        <a:pt x="22" y="2084"/>
                        <a:pt x="9" y="2095"/>
                        <a:pt x="6" y="2119"/>
                      </a:cubicBezTo>
                      <a:cubicBezTo>
                        <a:pt x="3" y="2143"/>
                        <a:pt x="2" y="2153"/>
                        <a:pt x="6" y="2210"/>
                      </a:cubicBezTo>
                      <a:cubicBezTo>
                        <a:pt x="10" y="2267"/>
                        <a:pt x="25" y="2325"/>
                        <a:pt x="28" y="2464"/>
                      </a:cubicBezTo>
                      <a:cubicBezTo>
                        <a:pt x="31" y="2603"/>
                        <a:pt x="24" y="2735"/>
                        <a:pt x="24" y="3044"/>
                      </a:cubicBezTo>
                      <a:cubicBezTo>
                        <a:pt x="24" y="3353"/>
                        <a:pt x="19" y="4105"/>
                        <a:pt x="28" y="4316"/>
                      </a:cubicBezTo>
                      <a:lnTo>
                        <a:pt x="80" y="4312"/>
                      </a:lnTo>
                      <a:cubicBezTo>
                        <a:pt x="90" y="4141"/>
                        <a:pt x="87" y="3604"/>
                        <a:pt x="88" y="3288"/>
                      </a:cubicBezTo>
                      <a:cubicBezTo>
                        <a:pt x="89" y="2972"/>
                        <a:pt x="89" y="2596"/>
                        <a:pt x="84" y="2416"/>
                      </a:cubicBezTo>
                      <a:cubicBezTo>
                        <a:pt x="92" y="2340"/>
                        <a:pt x="69" y="2262"/>
                        <a:pt x="60" y="2208"/>
                      </a:cubicBezTo>
                      <a:cubicBezTo>
                        <a:pt x="52" y="2148"/>
                        <a:pt x="48" y="2110"/>
                        <a:pt x="92" y="2100"/>
                      </a:cubicBezTo>
                      <a:cubicBezTo>
                        <a:pt x="134" y="2086"/>
                        <a:pt x="190" y="2081"/>
                        <a:pt x="240" y="2084"/>
                      </a:cubicBezTo>
                      <a:cubicBezTo>
                        <a:pt x="289" y="2081"/>
                        <a:pt x="353" y="2077"/>
                        <a:pt x="384" y="2084"/>
                      </a:cubicBezTo>
                      <a:cubicBezTo>
                        <a:pt x="415" y="2091"/>
                        <a:pt x="421" y="2103"/>
                        <a:pt x="428" y="2128"/>
                      </a:cubicBezTo>
                      <a:cubicBezTo>
                        <a:pt x="435" y="2153"/>
                        <a:pt x="425" y="2200"/>
                        <a:pt x="424" y="2236"/>
                      </a:cubicBezTo>
                      <a:cubicBezTo>
                        <a:pt x="423" y="2272"/>
                        <a:pt x="423" y="2301"/>
                        <a:pt x="420" y="2344"/>
                      </a:cubicBezTo>
                      <a:cubicBezTo>
                        <a:pt x="411" y="2391"/>
                        <a:pt x="412" y="2168"/>
                        <a:pt x="408" y="2496"/>
                      </a:cubicBezTo>
                      <a:cubicBezTo>
                        <a:pt x="404" y="2824"/>
                        <a:pt x="384" y="4011"/>
                        <a:pt x="395" y="4313"/>
                      </a:cubicBezTo>
                      <a:lnTo>
                        <a:pt x="476" y="4310"/>
                      </a:lnTo>
                      <a:cubicBezTo>
                        <a:pt x="486" y="4194"/>
                        <a:pt x="460" y="3920"/>
                        <a:pt x="459" y="3614"/>
                      </a:cubicBezTo>
                      <a:cubicBezTo>
                        <a:pt x="458" y="3308"/>
                        <a:pt x="462" y="2713"/>
                        <a:pt x="468" y="2472"/>
                      </a:cubicBezTo>
                      <a:cubicBezTo>
                        <a:pt x="464" y="2328"/>
                        <a:pt x="493" y="2218"/>
                        <a:pt x="493" y="2165"/>
                      </a:cubicBezTo>
                      <a:cubicBezTo>
                        <a:pt x="493" y="2111"/>
                        <a:pt x="480" y="2100"/>
                        <a:pt x="468" y="2048"/>
                      </a:cubicBezTo>
                      <a:cubicBezTo>
                        <a:pt x="490" y="2027"/>
                        <a:pt x="484" y="2023"/>
                        <a:pt x="487" y="1982"/>
                      </a:cubicBezTo>
                      <a:cubicBezTo>
                        <a:pt x="490" y="1941"/>
                        <a:pt x="492" y="1960"/>
                        <a:pt x="487" y="1800"/>
                      </a:cubicBezTo>
                      <a:cubicBezTo>
                        <a:pt x="482" y="1640"/>
                        <a:pt x="459" y="1324"/>
                        <a:pt x="456" y="1024"/>
                      </a:cubicBezTo>
                      <a:cubicBezTo>
                        <a:pt x="453" y="724"/>
                        <a:pt x="474" y="171"/>
                        <a:pt x="468" y="0"/>
                      </a:cubicBezTo>
                      <a:lnTo>
                        <a:pt x="420" y="0"/>
                      </a:lnTo>
                      <a:cubicBezTo>
                        <a:pt x="411" y="87"/>
                        <a:pt x="415" y="371"/>
                        <a:pt x="412" y="524"/>
                      </a:cubicBezTo>
                      <a:cubicBezTo>
                        <a:pt x="409" y="677"/>
                        <a:pt x="403" y="742"/>
                        <a:pt x="404" y="920"/>
                      </a:cubicBezTo>
                      <a:cubicBezTo>
                        <a:pt x="405" y="1098"/>
                        <a:pt x="415" y="1419"/>
                        <a:pt x="420" y="1592"/>
                      </a:cubicBezTo>
                      <a:cubicBezTo>
                        <a:pt x="425" y="1765"/>
                        <a:pt x="439" y="1884"/>
                        <a:pt x="436" y="1956"/>
                      </a:cubicBezTo>
                      <a:cubicBezTo>
                        <a:pt x="432" y="1980"/>
                        <a:pt x="441" y="2017"/>
                        <a:pt x="400" y="2024"/>
                      </a:cubicBezTo>
                      <a:cubicBezTo>
                        <a:pt x="373" y="2037"/>
                        <a:pt x="295" y="2005"/>
                        <a:pt x="244" y="2004"/>
                      </a:cubicBezTo>
                      <a:cubicBezTo>
                        <a:pt x="193" y="2003"/>
                        <a:pt x="128" y="2042"/>
                        <a:pt x="96" y="2016"/>
                      </a:cubicBezTo>
                      <a:cubicBezTo>
                        <a:pt x="64" y="1990"/>
                        <a:pt x="55" y="1955"/>
                        <a:pt x="54" y="1845"/>
                      </a:cubicBezTo>
                      <a:cubicBezTo>
                        <a:pt x="53" y="1735"/>
                        <a:pt x="82" y="1567"/>
                        <a:pt x="88" y="1356"/>
                      </a:cubicBezTo>
                      <a:cubicBezTo>
                        <a:pt x="94" y="1145"/>
                        <a:pt x="93" y="806"/>
                        <a:pt x="92" y="580"/>
                      </a:cubicBezTo>
                      <a:cubicBezTo>
                        <a:pt x="91" y="354"/>
                        <a:pt x="93" y="97"/>
                        <a:pt x="84" y="0"/>
                      </a:cubicBez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61" name="Freeform 22"/>
                <p:cNvSpPr>
                  <a:spLocks/>
                </p:cNvSpPr>
                <p:nvPr/>
              </p:nvSpPr>
              <p:spPr bwMode="white">
                <a:xfrm>
                  <a:off x="686" y="2115"/>
                  <a:ext cx="110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41 h 2131"/>
                    <a:gd name="T14" fmla="*/ 107 w 110"/>
                    <a:gd name="T15" fmla="*/ 173 h 2131"/>
                    <a:gd name="T16" fmla="*/ 87 w 110"/>
                    <a:gd name="T17" fmla="*/ 481 h 2131"/>
                    <a:gd name="T18" fmla="*/ 87 w 110"/>
                    <a:gd name="T19" fmla="*/ 1113 h 2131"/>
                    <a:gd name="T20" fmla="*/ 79 w 110"/>
                    <a:gd name="T21" fmla="*/ 2102 h 2131"/>
                    <a:gd name="T22" fmla="*/ 87 w 110"/>
                    <a:gd name="T23" fmla="*/ 2667 h 2131"/>
                    <a:gd name="T24" fmla="*/ 79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087" name="Group 23"/>
              <p:cNvGrpSpPr>
                <a:grpSpLocks/>
              </p:cNvGrpSpPr>
              <p:nvPr/>
            </p:nvGrpSpPr>
            <p:grpSpPr bwMode="auto">
              <a:xfrm flipV="1">
                <a:off x="2866" y="-3"/>
                <a:ext cx="396" cy="4318"/>
                <a:chOff x="2971" y="-3"/>
                <a:chExt cx="493" cy="4325"/>
              </a:xfrm>
            </p:grpSpPr>
            <p:sp>
              <p:nvSpPr>
                <p:cNvPr id="3158" name="Freeform 24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9" name="Freeform 25"/>
                <p:cNvSpPr>
                  <a:spLocks/>
                </p:cNvSpPr>
                <p:nvPr/>
              </p:nvSpPr>
              <p:spPr bwMode="white">
                <a:xfrm>
                  <a:off x="3227" y="2119"/>
                  <a:ext cx="111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91 w 110"/>
                    <a:gd name="T11" fmla="*/ 5 h 2131"/>
                    <a:gd name="T12" fmla="*/ 111 w 110"/>
                    <a:gd name="T13" fmla="*/ 41 h 2131"/>
                    <a:gd name="T14" fmla="*/ 115 w 110"/>
                    <a:gd name="T15" fmla="*/ 173 h 2131"/>
                    <a:gd name="T16" fmla="*/ 95 w 110"/>
                    <a:gd name="T17" fmla="*/ 481 h 2131"/>
                    <a:gd name="T18" fmla="*/ 95 w 110"/>
                    <a:gd name="T19" fmla="*/ 1113 h 2131"/>
                    <a:gd name="T20" fmla="*/ 87 w 110"/>
                    <a:gd name="T21" fmla="*/ 2102 h 2131"/>
                    <a:gd name="T22" fmla="*/ 95 w 110"/>
                    <a:gd name="T23" fmla="*/ 2667 h 2131"/>
                    <a:gd name="T24" fmla="*/ 87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3088" name="Freeform 26"/>
              <p:cNvSpPr>
                <a:spLocks/>
              </p:cNvSpPr>
              <p:nvPr/>
            </p:nvSpPr>
            <p:spPr bwMode="white">
              <a:xfrm rot="2199825" flipH="1">
                <a:off x="2185" y="2464"/>
                <a:ext cx="479" cy="950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2 h 2088"/>
                  <a:gd name="T6" fmla="*/ 0 w 1456"/>
                  <a:gd name="T7" fmla="*/ 4 h 2088"/>
                  <a:gd name="T8" fmla="*/ 0 w 1456"/>
                  <a:gd name="T9" fmla="*/ 4 h 2088"/>
                  <a:gd name="T10" fmla="*/ 0 w 1456"/>
                  <a:gd name="T11" fmla="*/ 2 h 2088"/>
                  <a:gd name="T12" fmla="*/ 0 w 1456"/>
                  <a:gd name="T13" fmla="*/ 1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1 h 2088"/>
                  <a:gd name="T20" fmla="*/ 0 w 1456"/>
                  <a:gd name="T21" fmla="*/ 2 h 2088"/>
                  <a:gd name="T22" fmla="*/ 0 w 1456"/>
                  <a:gd name="T23" fmla="*/ 3 h 2088"/>
                  <a:gd name="T24" fmla="*/ 0 w 1456"/>
                  <a:gd name="T25" fmla="*/ 4 h 2088"/>
                  <a:gd name="T26" fmla="*/ 0 w 1456"/>
                  <a:gd name="T27" fmla="*/ 4 h 2088"/>
                  <a:gd name="T28" fmla="*/ 0 w 1456"/>
                  <a:gd name="T29" fmla="*/ 3 h 2088"/>
                  <a:gd name="T30" fmla="*/ 0 w 1456"/>
                  <a:gd name="T31" fmla="*/ 2 h 2088"/>
                  <a:gd name="T32" fmla="*/ 0 w 1456"/>
                  <a:gd name="T33" fmla="*/ 1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89" name="Freeform 27"/>
              <p:cNvSpPr>
                <a:spLocks/>
              </p:cNvSpPr>
              <p:nvPr/>
            </p:nvSpPr>
            <p:spPr bwMode="white">
              <a:xfrm rot="21428822" flipH="1">
                <a:off x="2294" y="2929"/>
                <a:ext cx="706" cy="1014"/>
              </a:xfrm>
              <a:custGeom>
                <a:avLst/>
                <a:gdLst>
                  <a:gd name="T0" fmla="*/ 0 w 1456"/>
                  <a:gd name="T1" fmla="*/ 0 h 2088"/>
                  <a:gd name="T2" fmla="*/ 2 w 1456"/>
                  <a:gd name="T3" fmla="*/ 0 h 2088"/>
                  <a:gd name="T4" fmla="*/ 4 w 1456"/>
                  <a:gd name="T5" fmla="*/ 4 h 2088"/>
                  <a:gd name="T6" fmla="*/ 4 w 1456"/>
                  <a:gd name="T7" fmla="*/ 6 h 2088"/>
                  <a:gd name="T8" fmla="*/ 4 w 1456"/>
                  <a:gd name="T9" fmla="*/ 6 h 2088"/>
                  <a:gd name="T10" fmla="*/ 3 w 1456"/>
                  <a:gd name="T11" fmla="*/ 4 h 2088"/>
                  <a:gd name="T12" fmla="*/ 2 w 1456"/>
                  <a:gd name="T13" fmla="*/ 2 h 2088"/>
                  <a:gd name="T14" fmla="*/ 1 w 1456"/>
                  <a:gd name="T15" fmla="*/ 0 h 2088"/>
                  <a:gd name="T16" fmla="*/ 0 w 1456"/>
                  <a:gd name="T17" fmla="*/ 1 h 2088"/>
                  <a:gd name="T18" fmla="*/ 1 w 1456"/>
                  <a:gd name="T19" fmla="*/ 1 h 2088"/>
                  <a:gd name="T20" fmla="*/ 2 w 1456"/>
                  <a:gd name="T21" fmla="*/ 3 h 2088"/>
                  <a:gd name="T22" fmla="*/ 3 w 1456"/>
                  <a:gd name="T23" fmla="*/ 5 h 2088"/>
                  <a:gd name="T24" fmla="*/ 4 w 1456"/>
                  <a:gd name="T25" fmla="*/ 6 h 2088"/>
                  <a:gd name="T26" fmla="*/ 4 w 1456"/>
                  <a:gd name="T27" fmla="*/ 6 h 2088"/>
                  <a:gd name="T28" fmla="*/ 3 w 1456"/>
                  <a:gd name="T29" fmla="*/ 6 h 2088"/>
                  <a:gd name="T30" fmla="*/ 1 w 1456"/>
                  <a:gd name="T31" fmla="*/ 4 h 2088"/>
                  <a:gd name="T32" fmla="*/ 0 w 1456"/>
                  <a:gd name="T33" fmla="*/ 2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0" name="Freeform 28"/>
              <p:cNvSpPr>
                <a:spLocks/>
              </p:cNvSpPr>
              <p:nvPr/>
            </p:nvSpPr>
            <p:spPr bwMode="white">
              <a:xfrm>
                <a:off x="3188" y="2454"/>
                <a:ext cx="978" cy="332"/>
              </a:xfrm>
              <a:custGeom>
                <a:avLst/>
                <a:gdLst>
                  <a:gd name="T0" fmla="*/ 0 w 2020"/>
                  <a:gd name="T1" fmla="*/ 1 h 688"/>
                  <a:gd name="T2" fmla="*/ 0 w 2020"/>
                  <a:gd name="T3" fmla="*/ 1 h 688"/>
                  <a:gd name="T4" fmla="*/ 0 w 2020"/>
                  <a:gd name="T5" fmla="*/ 0 h 688"/>
                  <a:gd name="T6" fmla="*/ 1 w 2020"/>
                  <a:gd name="T7" fmla="*/ 0 h 688"/>
                  <a:gd name="T8" fmla="*/ 3 w 2020"/>
                  <a:gd name="T9" fmla="*/ 0 h 688"/>
                  <a:gd name="T10" fmla="*/ 5 w 2020"/>
                  <a:gd name="T11" fmla="*/ 0 h 688"/>
                  <a:gd name="T12" fmla="*/ 6 w 2020"/>
                  <a:gd name="T13" fmla="*/ 1 h 688"/>
                  <a:gd name="T14" fmla="*/ 6 w 2020"/>
                  <a:gd name="T15" fmla="*/ 1 h 688"/>
                  <a:gd name="T16" fmla="*/ 5 w 2020"/>
                  <a:gd name="T17" fmla="*/ 1 h 688"/>
                  <a:gd name="T18" fmla="*/ 4 w 2020"/>
                  <a:gd name="T19" fmla="*/ 1 h 688"/>
                  <a:gd name="T20" fmla="*/ 3 w 2020"/>
                  <a:gd name="T21" fmla="*/ 1 h 688"/>
                  <a:gd name="T22" fmla="*/ 1 w 2020"/>
                  <a:gd name="T23" fmla="*/ 1 h 688"/>
                  <a:gd name="T24" fmla="*/ 1 w 2020"/>
                  <a:gd name="T25" fmla="*/ 1 h 688"/>
                  <a:gd name="T26" fmla="*/ 1 w 2020"/>
                  <a:gd name="T27" fmla="*/ 1 h 688"/>
                  <a:gd name="T28" fmla="*/ 1 w 2020"/>
                  <a:gd name="T29" fmla="*/ 1 h 688"/>
                  <a:gd name="T30" fmla="*/ 3 w 2020"/>
                  <a:gd name="T31" fmla="*/ 1 h 688"/>
                  <a:gd name="T32" fmla="*/ 5 w 2020"/>
                  <a:gd name="T33" fmla="*/ 1 h 688"/>
                  <a:gd name="T34" fmla="*/ 5 w 2020"/>
                  <a:gd name="T35" fmla="*/ 2 h 688"/>
                  <a:gd name="T36" fmla="*/ 4 w 2020"/>
                  <a:gd name="T37" fmla="*/ 2 h 688"/>
                  <a:gd name="T38" fmla="*/ 2 w 2020"/>
                  <a:gd name="T39" fmla="*/ 2 h 688"/>
                  <a:gd name="T40" fmla="*/ 0 w 2020"/>
                  <a:gd name="T41" fmla="*/ 1 h 6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1" name="Freeform 29"/>
              <p:cNvSpPr>
                <a:spLocks/>
              </p:cNvSpPr>
              <p:nvPr/>
            </p:nvSpPr>
            <p:spPr bwMode="white">
              <a:xfrm rot="-744944">
                <a:off x="3295" y="2728"/>
                <a:ext cx="706" cy="1014"/>
              </a:xfrm>
              <a:custGeom>
                <a:avLst/>
                <a:gdLst>
                  <a:gd name="T0" fmla="*/ 0 w 1456"/>
                  <a:gd name="T1" fmla="*/ 0 h 2088"/>
                  <a:gd name="T2" fmla="*/ 2 w 1456"/>
                  <a:gd name="T3" fmla="*/ 0 h 2088"/>
                  <a:gd name="T4" fmla="*/ 4 w 1456"/>
                  <a:gd name="T5" fmla="*/ 4 h 2088"/>
                  <a:gd name="T6" fmla="*/ 4 w 1456"/>
                  <a:gd name="T7" fmla="*/ 6 h 2088"/>
                  <a:gd name="T8" fmla="*/ 4 w 1456"/>
                  <a:gd name="T9" fmla="*/ 6 h 2088"/>
                  <a:gd name="T10" fmla="*/ 3 w 1456"/>
                  <a:gd name="T11" fmla="*/ 4 h 2088"/>
                  <a:gd name="T12" fmla="*/ 2 w 1456"/>
                  <a:gd name="T13" fmla="*/ 2 h 2088"/>
                  <a:gd name="T14" fmla="*/ 1 w 1456"/>
                  <a:gd name="T15" fmla="*/ 0 h 2088"/>
                  <a:gd name="T16" fmla="*/ 0 w 1456"/>
                  <a:gd name="T17" fmla="*/ 1 h 2088"/>
                  <a:gd name="T18" fmla="*/ 1 w 1456"/>
                  <a:gd name="T19" fmla="*/ 1 h 2088"/>
                  <a:gd name="T20" fmla="*/ 2 w 1456"/>
                  <a:gd name="T21" fmla="*/ 3 h 2088"/>
                  <a:gd name="T22" fmla="*/ 3 w 1456"/>
                  <a:gd name="T23" fmla="*/ 5 h 2088"/>
                  <a:gd name="T24" fmla="*/ 4 w 1456"/>
                  <a:gd name="T25" fmla="*/ 6 h 2088"/>
                  <a:gd name="T26" fmla="*/ 4 w 1456"/>
                  <a:gd name="T27" fmla="*/ 6 h 2088"/>
                  <a:gd name="T28" fmla="*/ 3 w 1456"/>
                  <a:gd name="T29" fmla="*/ 6 h 2088"/>
                  <a:gd name="T30" fmla="*/ 1 w 1456"/>
                  <a:gd name="T31" fmla="*/ 4 h 2088"/>
                  <a:gd name="T32" fmla="*/ 0 w 1456"/>
                  <a:gd name="T33" fmla="*/ 2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2" name="Freeform 30"/>
              <p:cNvSpPr>
                <a:spLocks/>
              </p:cNvSpPr>
              <p:nvPr/>
            </p:nvSpPr>
            <p:spPr bwMode="white">
              <a:xfrm>
                <a:off x="2993" y="2966"/>
                <a:ext cx="474" cy="1164"/>
              </a:xfrm>
              <a:custGeom>
                <a:avLst/>
                <a:gdLst>
                  <a:gd name="T0" fmla="*/ 0 w 980"/>
                  <a:gd name="T1" fmla="*/ 4 h 2408"/>
                  <a:gd name="T2" fmla="*/ 0 w 980"/>
                  <a:gd name="T3" fmla="*/ 2 h 2408"/>
                  <a:gd name="T4" fmla="*/ 0 w 980"/>
                  <a:gd name="T5" fmla="*/ 1 h 2408"/>
                  <a:gd name="T6" fmla="*/ 0 w 980"/>
                  <a:gd name="T7" fmla="*/ 0 h 2408"/>
                  <a:gd name="T8" fmla="*/ 1 w 980"/>
                  <a:gd name="T9" fmla="*/ 0 h 2408"/>
                  <a:gd name="T10" fmla="*/ 2 w 980"/>
                  <a:gd name="T11" fmla="*/ 1 h 2408"/>
                  <a:gd name="T12" fmla="*/ 2 w 980"/>
                  <a:gd name="T13" fmla="*/ 3 h 2408"/>
                  <a:gd name="T14" fmla="*/ 3 w 980"/>
                  <a:gd name="T15" fmla="*/ 6 h 2408"/>
                  <a:gd name="T16" fmla="*/ 3 w 980"/>
                  <a:gd name="T17" fmla="*/ 7 h 2408"/>
                  <a:gd name="T18" fmla="*/ 2 w 980"/>
                  <a:gd name="T19" fmla="*/ 7 h 2408"/>
                  <a:gd name="T20" fmla="*/ 2 w 980"/>
                  <a:gd name="T21" fmla="*/ 6 h 2408"/>
                  <a:gd name="T22" fmla="*/ 2 w 980"/>
                  <a:gd name="T23" fmla="*/ 4 h 2408"/>
                  <a:gd name="T24" fmla="*/ 1 w 980"/>
                  <a:gd name="T25" fmla="*/ 1 h 2408"/>
                  <a:gd name="T26" fmla="*/ 1 w 980"/>
                  <a:gd name="T27" fmla="*/ 1 h 2408"/>
                  <a:gd name="T28" fmla="*/ 1 w 980"/>
                  <a:gd name="T29" fmla="*/ 1 h 2408"/>
                  <a:gd name="T30" fmla="*/ 1 w 980"/>
                  <a:gd name="T31" fmla="*/ 3 h 2408"/>
                  <a:gd name="T32" fmla="*/ 2 w 980"/>
                  <a:gd name="T33" fmla="*/ 5 h 2408"/>
                  <a:gd name="T34" fmla="*/ 2 w 980"/>
                  <a:gd name="T35" fmla="*/ 7 h 2408"/>
                  <a:gd name="T36" fmla="*/ 2 w 980"/>
                  <a:gd name="T37" fmla="*/ 7 h 2408"/>
                  <a:gd name="T38" fmla="*/ 1 w 980"/>
                  <a:gd name="T39" fmla="*/ 6 h 2408"/>
                  <a:gd name="T40" fmla="*/ 0 w 980"/>
                  <a:gd name="T41" fmla="*/ 4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093" name="Group 31"/>
              <p:cNvGrpSpPr>
                <a:grpSpLocks/>
              </p:cNvGrpSpPr>
              <p:nvPr/>
            </p:nvGrpSpPr>
            <p:grpSpPr bwMode="auto">
              <a:xfrm>
                <a:off x="2162" y="0"/>
                <a:ext cx="1981" cy="1676"/>
                <a:chOff x="2305" y="2222"/>
                <a:chExt cx="1981" cy="1676"/>
              </a:xfrm>
            </p:grpSpPr>
            <p:sp>
              <p:nvSpPr>
                <p:cNvPr id="3153" name="Freeform 32"/>
                <p:cNvSpPr>
                  <a:spLocks/>
                </p:cNvSpPr>
                <p:nvPr/>
              </p:nvSpPr>
              <p:spPr bwMode="white">
                <a:xfrm rot="2199825" flipH="1">
                  <a:off x="2305" y="2232"/>
                  <a:ext cx="479" cy="950"/>
                </a:xfrm>
                <a:custGeom>
                  <a:avLst/>
                  <a:gdLst>
                    <a:gd name="T0" fmla="*/ 0 w 1456"/>
                    <a:gd name="T1" fmla="*/ 0 h 2088"/>
                    <a:gd name="T2" fmla="*/ 0 w 1456"/>
                    <a:gd name="T3" fmla="*/ 0 h 2088"/>
                    <a:gd name="T4" fmla="*/ 0 w 1456"/>
                    <a:gd name="T5" fmla="*/ 2 h 2088"/>
                    <a:gd name="T6" fmla="*/ 0 w 1456"/>
                    <a:gd name="T7" fmla="*/ 4 h 2088"/>
                    <a:gd name="T8" fmla="*/ 0 w 1456"/>
                    <a:gd name="T9" fmla="*/ 4 h 2088"/>
                    <a:gd name="T10" fmla="*/ 0 w 1456"/>
                    <a:gd name="T11" fmla="*/ 2 h 2088"/>
                    <a:gd name="T12" fmla="*/ 0 w 1456"/>
                    <a:gd name="T13" fmla="*/ 1 h 2088"/>
                    <a:gd name="T14" fmla="*/ 0 w 1456"/>
                    <a:gd name="T15" fmla="*/ 0 h 2088"/>
                    <a:gd name="T16" fmla="*/ 0 w 1456"/>
                    <a:gd name="T17" fmla="*/ 0 h 2088"/>
                    <a:gd name="T18" fmla="*/ 0 w 1456"/>
                    <a:gd name="T19" fmla="*/ 1 h 2088"/>
                    <a:gd name="T20" fmla="*/ 0 w 1456"/>
                    <a:gd name="T21" fmla="*/ 2 h 2088"/>
                    <a:gd name="T22" fmla="*/ 0 w 1456"/>
                    <a:gd name="T23" fmla="*/ 3 h 2088"/>
                    <a:gd name="T24" fmla="*/ 0 w 1456"/>
                    <a:gd name="T25" fmla="*/ 4 h 2088"/>
                    <a:gd name="T26" fmla="*/ 0 w 1456"/>
                    <a:gd name="T27" fmla="*/ 4 h 2088"/>
                    <a:gd name="T28" fmla="*/ 0 w 1456"/>
                    <a:gd name="T29" fmla="*/ 3 h 2088"/>
                    <a:gd name="T30" fmla="*/ 0 w 1456"/>
                    <a:gd name="T31" fmla="*/ 2 h 2088"/>
                    <a:gd name="T32" fmla="*/ 0 w 1456"/>
                    <a:gd name="T33" fmla="*/ 1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4" name="Freeform 33"/>
                <p:cNvSpPr>
                  <a:spLocks/>
                </p:cNvSpPr>
                <p:nvPr/>
              </p:nvSpPr>
              <p:spPr bwMode="white">
                <a:xfrm rot="21428822" flipH="1">
                  <a:off x="2414" y="2697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5" name="Freeform 34"/>
                <p:cNvSpPr>
                  <a:spLocks/>
                </p:cNvSpPr>
                <p:nvPr/>
              </p:nvSpPr>
              <p:spPr bwMode="white">
                <a:xfrm>
                  <a:off x="3308" y="2222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6" name="Freeform 35"/>
                <p:cNvSpPr>
                  <a:spLocks/>
                </p:cNvSpPr>
                <p:nvPr/>
              </p:nvSpPr>
              <p:spPr bwMode="white">
                <a:xfrm rot="-744944">
                  <a:off x="3415" y="249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7" name="Freeform 36"/>
                <p:cNvSpPr>
                  <a:spLocks/>
                </p:cNvSpPr>
                <p:nvPr/>
              </p:nvSpPr>
              <p:spPr bwMode="white">
                <a:xfrm>
                  <a:off x="3113" y="2734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094" name="Group 37"/>
              <p:cNvGrpSpPr>
                <a:grpSpLocks/>
              </p:cNvGrpSpPr>
              <p:nvPr/>
            </p:nvGrpSpPr>
            <p:grpSpPr bwMode="auto">
              <a:xfrm>
                <a:off x="196" y="1100"/>
                <a:ext cx="2234" cy="1706"/>
                <a:chOff x="196" y="1100"/>
                <a:chExt cx="2234" cy="1706"/>
              </a:xfrm>
            </p:grpSpPr>
            <p:sp>
              <p:nvSpPr>
                <p:cNvPr id="3148" name="Freeform 3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49" name="Freeform 3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0" name="Freeform 4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1" name="Freeform 4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52" name="Freeform 4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095" name="Group 43"/>
              <p:cNvGrpSpPr>
                <a:grpSpLocks/>
              </p:cNvGrpSpPr>
              <p:nvPr/>
            </p:nvGrpSpPr>
            <p:grpSpPr bwMode="auto">
              <a:xfrm>
                <a:off x="4660" y="0"/>
                <a:ext cx="385" cy="4308"/>
                <a:chOff x="4660" y="0"/>
                <a:chExt cx="385" cy="4308"/>
              </a:xfrm>
            </p:grpSpPr>
            <p:sp>
              <p:nvSpPr>
                <p:cNvPr id="3144" name="Freeform 44"/>
                <p:cNvSpPr>
                  <a:spLocks/>
                </p:cNvSpPr>
                <p:nvPr/>
              </p:nvSpPr>
              <p:spPr bwMode="white">
                <a:xfrm>
                  <a:off x="4676" y="0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45" name="Freeform 45"/>
                <p:cNvSpPr>
                  <a:spLocks/>
                </p:cNvSpPr>
                <p:nvPr/>
              </p:nvSpPr>
              <p:spPr bwMode="white">
                <a:xfrm>
                  <a:off x="4767" y="2173"/>
                  <a:ext cx="251" cy="390"/>
                </a:xfrm>
                <a:custGeom>
                  <a:avLst/>
                  <a:gdLst>
                    <a:gd name="T0" fmla="*/ 32 w 251"/>
                    <a:gd name="T1" fmla="*/ 379 h 390"/>
                    <a:gd name="T2" fmla="*/ 77 w 251"/>
                    <a:gd name="T3" fmla="*/ 364 h 390"/>
                    <a:gd name="T4" fmla="*/ 152 w 251"/>
                    <a:gd name="T5" fmla="*/ 370 h 390"/>
                    <a:gd name="T6" fmla="*/ 209 w 251"/>
                    <a:gd name="T7" fmla="*/ 388 h 390"/>
                    <a:gd name="T8" fmla="*/ 242 w 251"/>
                    <a:gd name="T9" fmla="*/ 379 h 390"/>
                    <a:gd name="T10" fmla="*/ 248 w 251"/>
                    <a:gd name="T11" fmla="*/ 328 h 390"/>
                    <a:gd name="T12" fmla="*/ 227 w 251"/>
                    <a:gd name="T13" fmla="*/ 175 h 390"/>
                    <a:gd name="T14" fmla="*/ 194 w 251"/>
                    <a:gd name="T15" fmla="*/ 130 h 390"/>
                    <a:gd name="T16" fmla="*/ 179 w 251"/>
                    <a:gd name="T17" fmla="*/ 295 h 390"/>
                    <a:gd name="T18" fmla="*/ 152 w 251"/>
                    <a:gd name="T19" fmla="*/ 307 h 390"/>
                    <a:gd name="T20" fmla="*/ 134 w 251"/>
                    <a:gd name="T21" fmla="*/ 163 h 390"/>
                    <a:gd name="T22" fmla="*/ 65 w 251"/>
                    <a:gd name="T23" fmla="*/ 13 h 390"/>
                    <a:gd name="T24" fmla="*/ 29 w 251"/>
                    <a:gd name="T25" fmla="*/ 85 h 390"/>
                    <a:gd name="T26" fmla="*/ 26 w 251"/>
                    <a:gd name="T27" fmla="*/ 271 h 390"/>
                    <a:gd name="T28" fmla="*/ 2 w 251"/>
                    <a:gd name="T29" fmla="*/ 337 h 390"/>
                    <a:gd name="T30" fmla="*/ 11 w 251"/>
                    <a:gd name="T31" fmla="*/ 379 h 390"/>
                    <a:gd name="T32" fmla="*/ 32 w 251"/>
                    <a:gd name="T33" fmla="*/ 379 h 39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46" name="Freeform 46"/>
                <p:cNvSpPr>
                  <a:spLocks/>
                </p:cNvSpPr>
                <p:nvPr/>
              </p:nvSpPr>
              <p:spPr bwMode="white">
                <a:xfrm>
                  <a:off x="4660" y="2594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47" name="Freeform 47"/>
                <p:cNvSpPr>
                  <a:spLocks/>
                </p:cNvSpPr>
                <p:nvPr/>
              </p:nvSpPr>
              <p:spPr bwMode="white">
                <a:xfrm>
                  <a:off x="4785" y="2643"/>
                  <a:ext cx="146" cy="154"/>
                </a:xfrm>
                <a:custGeom>
                  <a:avLst/>
                  <a:gdLst>
                    <a:gd name="T0" fmla="*/ 14 w 146"/>
                    <a:gd name="T1" fmla="*/ 11 h 154"/>
                    <a:gd name="T2" fmla="*/ 92 w 146"/>
                    <a:gd name="T3" fmla="*/ 2 h 154"/>
                    <a:gd name="T4" fmla="*/ 140 w 146"/>
                    <a:gd name="T5" fmla="*/ 14 h 154"/>
                    <a:gd name="T6" fmla="*/ 128 w 146"/>
                    <a:gd name="T7" fmla="*/ 89 h 154"/>
                    <a:gd name="T8" fmla="*/ 116 w 146"/>
                    <a:gd name="T9" fmla="*/ 146 h 154"/>
                    <a:gd name="T10" fmla="*/ 74 w 146"/>
                    <a:gd name="T11" fmla="*/ 134 h 154"/>
                    <a:gd name="T12" fmla="*/ 32 w 146"/>
                    <a:gd name="T13" fmla="*/ 128 h 154"/>
                    <a:gd name="T14" fmla="*/ 5 w 146"/>
                    <a:gd name="T15" fmla="*/ 56 h 154"/>
                    <a:gd name="T16" fmla="*/ 14 w 146"/>
                    <a:gd name="T17" fmla="*/ 11 h 1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096" name="Group 48"/>
              <p:cNvGrpSpPr>
                <a:grpSpLocks/>
              </p:cNvGrpSpPr>
              <p:nvPr/>
            </p:nvGrpSpPr>
            <p:grpSpPr bwMode="auto">
              <a:xfrm>
                <a:off x="3500" y="0"/>
                <a:ext cx="494" cy="4313"/>
                <a:chOff x="3792" y="-7"/>
                <a:chExt cx="494" cy="4328"/>
              </a:xfrm>
            </p:grpSpPr>
            <p:sp>
              <p:nvSpPr>
                <p:cNvPr id="3142" name="Freeform 49"/>
                <p:cNvSpPr>
                  <a:spLocks/>
                </p:cNvSpPr>
                <p:nvPr/>
              </p:nvSpPr>
              <p:spPr bwMode="white">
                <a:xfrm>
                  <a:off x="3792" y="0"/>
                  <a:ext cx="416" cy="4321"/>
                </a:xfrm>
                <a:custGeom>
                  <a:avLst/>
                  <a:gdLst>
                    <a:gd name="T0" fmla="*/ 12 w 416"/>
                    <a:gd name="T1" fmla="*/ 0 h 4321"/>
                    <a:gd name="T2" fmla="*/ 18 w 416"/>
                    <a:gd name="T3" fmla="*/ 406 h 4321"/>
                    <a:gd name="T4" fmla="*/ 3 w 416"/>
                    <a:gd name="T5" fmla="*/ 662 h 4321"/>
                    <a:gd name="T6" fmla="*/ 8 w 416"/>
                    <a:gd name="T7" fmla="*/ 713 h 4321"/>
                    <a:gd name="T8" fmla="*/ 24 w 416"/>
                    <a:gd name="T9" fmla="*/ 740 h 4321"/>
                    <a:gd name="T10" fmla="*/ 42 w 416"/>
                    <a:gd name="T11" fmla="*/ 758 h 4321"/>
                    <a:gd name="T12" fmla="*/ 36 w 416"/>
                    <a:gd name="T13" fmla="*/ 803 h 4321"/>
                    <a:gd name="T14" fmla="*/ 12 w 416"/>
                    <a:gd name="T15" fmla="*/ 824 h 4321"/>
                    <a:gd name="T16" fmla="*/ 0 w 416"/>
                    <a:gd name="T17" fmla="*/ 878 h 4321"/>
                    <a:gd name="T18" fmla="*/ 9 w 416"/>
                    <a:gd name="T19" fmla="*/ 2903 h 4321"/>
                    <a:gd name="T20" fmla="*/ 9 w 416"/>
                    <a:gd name="T21" fmla="*/ 3276 h 4321"/>
                    <a:gd name="T22" fmla="*/ 16 w 416"/>
                    <a:gd name="T23" fmla="*/ 3330 h 4321"/>
                    <a:gd name="T24" fmla="*/ 42 w 416"/>
                    <a:gd name="T25" fmla="*/ 3354 h 4321"/>
                    <a:gd name="T26" fmla="*/ 51 w 416"/>
                    <a:gd name="T27" fmla="*/ 3390 h 4321"/>
                    <a:gd name="T28" fmla="*/ 39 w 416"/>
                    <a:gd name="T29" fmla="*/ 3427 h 4321"/>
                    <a:gd name="T30" fmla="*/ 24 w 416"/>
                    <a:gd name="T31" fmla="*/ 3466 h 4321"/>
                    <a:gd name="T32" fmla="*/ 31 w 416"/>
                    <a:gd name="T33" fmla="*/ 4321 h 4321"/>
                    <a:gd name="T34" fmla="*/ 102 w 416"/>
                    <a:gd name="T35" fmla="*/ 4317 h 4321"/>
                    <a:gd name="T36" fmla="*/ 93 w 416"/>
                    <a:gd name="T37" fmla="*/ 3529 h 4321"/>
                    <a:gd name="T38" fmla="*/ 117 w 416"/>
                    <a:gd name="T39" fmla="*/ 3496 h 4321"/>
                    <a:gd name="T40" fmla="*/ 156 w 416"/>
                    <a:gd name="T41" fmla="*/ 3493 h 4321"/>
                    <a:gd name="T42" fmla="*/ 297 w 416"/>
                    <a:gd name="T43" fmla="*/ 3502 h 4321"/>
                    <a:gd name="T44" fmla="*/ 345 w 416"/>
                    <a:gd name="T45" fmla="*/ 3502 h 4321"/>
                    <a:gd name="T46" fmla="*/ 357 w 416"/>
                    <a:gd name="T47" fmla="*/ 3478 h 4321"/>
                    <a:gd name="T48" fmla="*/ 315 w 416"/>
                    <a:gd name="T49" fmla="*/ 3459 h 4321"/>
                    <a:gd name="T50" fmla="*/ 128 w 416"/>
                    <a:gd name="T51" fmla="*/ 3444 h 4321"/>
                    <a:gd name="T52" fmla="*/ 99 w 416"/>
                    <a:gd name="T53" fmla="*/ 3430 h 4321"/>
                    <a:gd name="T54" fmla="*/ 120 w 416"/>
                    <a:gd name="T55" fmla="*/ 3408 h 4321"/>
                    <a:gd name="T56" fmla="*/ 210 w 416"/>
                    <a:gd name="T57" fmla="*/ 3399 h 4321"/>
                    <a:gd name="T58" fmla="*/ 337 w 416"/>
                    <a:gd name="T59" fmla="*/ 3398 h 4321"/>
                    <a:gd name="T60" fmla="*/ 381 w 416"/>
                    <a:gd name="T61" fmla="*/ 3381 h 4321"/>
                    <a:gd name="T62" fmla="*/ 128 w 416"/>
                    <a:gd name="T63" fmla="*/ 3375 h 4321"/>
                    <a:gd name="T64" fmla="*/ 87 w 416"/>
                    <a:gd name="T65" fmla="*/ 3336 h 4321"/>
                    <a:gd name="T66" fmla="*/ 68 w 416"/>
                    <a:gd name="T67" fmla="*/ 3285 h 4321"/>
                    <a:gd name="T68" fmla="*/ 63 w 416"/>
                    <a:gd name="T69" fmla="*/ 1525 h 4321"/>
                    <a:gd name="T70" fmla="*/ 68 w 416"/>
                    <a:gd name="T71" fmla="*/ 885 h 4321"/>
                    <a:gd name="T72" fmla="*/ 84 w 416"/>
                    <a:gd name="T73" fmla="*/ 851 h 4321"/>
                    <a:gd name="T74" fmla="*/ 120 w 416"/>
                    <a:gd name="T75" fmla="*/ 832 h 4321"/>
                    <a:gd name="T76" fmla="*/ 405 w 416"/>
                    <a:gd name="T77" fmla="*/ 825 h 4321"/>
                    <a:gd name="T78" fmla="*/ 405 w 416"/>
                    <a:gd name="T79" fmla="*/ 765 h 4321"/>
                    <a:gd name="T80" fmla="*/ 203 w 416"/>
                    <a:gd name="T81" fmla="*/ 765 h 4321"/>
                    <a:gd name="T82" fmla="*/ 150 w 416"/>
                    <a:gd name="T83" fmla="*/ 752 h 4321"/>
                    <a:gd name="T84" fmla="*/ 105 w 416"/>
                    <a:gd name="T85" fmla="*/ 728 h 4321"/>
                    <a:gd name="T86" fmla="*/ 75 w 416"/>
                    <a:gd name="T87" fmla="*/ 705 h 4321"/>
                    <a:gd name="T88" fmla="*/ 60 w 416"/>
                    <a:gd name="T89" fmla="*/ 645 h 4321"/>
                    <a:gd name="T90" fmla="*/ 81 w 416"/>
                    <a:gd name="T91" fmla="*/ 316 h 4321"/>
                    <a:gd name="T92" fmla="*/ 81 w 416"/>
                    <a:gd name="T93" fmla="*/ 0 h 4321"/>
                    <a:gd name="T94" fmla="*/ 12 w 416"/>
                    <a:gd name="T95" fmla="*/ 0 h 4321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0" t="0" r="r" b="b"/>
                  <a:pathLst>
                    <a:path w="416" h="4321">
                      <a:moveTo>
                        <a:pt x="12" y="0"/>
                      </a:moveTo>
                      <a:lnTo>
                        <a:pt x="18" y="406"/>
                      </a:lnTo>
                      <a:lnTo>
                        <a:pt x="3" y="662"/>
                      </a:lnTo>
                      <a:lnTo>
                        <a:pt x="8" y="713"/>
                      </a:lnTo>
                      <a:lnTo>
                        <a:pt x="24" y="740"/>
                      </a:lnTo>
                      <a:lnTo>
                        <a:pt x="42" y="758"/>
                      </a:lnTo>
                      <a:lnTo>
                        <a:pt x="36" y="803"/>
                      </a:lnTo>
                      <a:lnTo>
                        <a:pt x="12" y="824"/>
                      </a:lnTo>
                      <a:lnTo>
                        <a:pt x="0" y="878"/>
                      </a:lnTo>
                      <a:cubicBezTo>
                        <a:pt x="0" y="1224"/>
                        <a:pt x="8" y="2504"/>
                        <a:pt x="9" y="2903"/>
                      </a:cubicBezTo>
                      <a:cubicBezTo>
                        <a:pt x="10" y="3302"/>
                        <a:pt x="8" y="3205"/>
                        <a:pt x="9" y="3276"/>
                      </a:cubicBezTo>
                      <a:lnTo>
                        <a:pt x="16" y="3330"/>
                      </a:lnTo>
                      <a:lnTo>
                        <a:pt x="42" y="3354"/>
                      </a:lnTo>
                      <a:lnTo>
                        <a:pt x="51" y="3390"/>
                      </a:lnTo>
                      <a:lnTo>
                        <a:pt x="39" y="3427"/>
                      </a:lnTo>
                      <a:lnTo>
                        <a:pt x="24" y="3466"/>
                      </a:lnTo>
                      <a:cubicBezTo>
                        <a:pt x="23" y="3615"/>
                        <a:pt x="18" y="4179"/>
                        <a:pt x="31" y="4321"/>
                      </a:cubicBezTo>
                      <a:lnTo>
                        <a:pt x="102" y="4317"/>
                      </a:lnTo>
                      <a:cubicBezTo>
                        <a:pt x="112" y="4185"/>
                        <a:pt x="91" y="3666"/>
                        <a:pt x="93" y="3529"/>
                      </a:cubicBezTo>
                      <a:lnTo>
                        <a:pt x="117" y="3496"/>
                      </a:lnTo>
                      <a:lnTo>
                        <a:pt x="156" y="3493"/>
                      </a:lnTo>
                      <a:cubicBezTo>
                        <a:pt x="186" y="3494"/>
                        <a:pt x="266" y="3501"/>
                        <a:pt x="297" y="3502"/>
                      </a:cubicBezTo>
                      <a:cubicBezTo>
                        <a:pt x="328" y="3503"/>
                        <a:pt x="335" y="3506"/>
                        <a:pt x="345" y="3502"/>
                      </a:cubicBezTo>
                      <a:cubicBezTo>
                        <a:pt x="355" y="3498"/>
                        <a:pt x="362" y="3485"/>
                        <a:pt x="357" y="3478"/>
                      </a:cubicBezTo>
                      <a:cubicBezTo>
                        <a:pt x="352" y="3471"/>
                        <a:pt x="353" y="3465"/>
                        <a:pt x="315" y="3459"/>
                      </a:cubicBezTo>
                      <a:cubicBezTo>
                        <a:pt x="277" y="3453"/>
                        <a:pt x="164" y="3449"/>
                        <a:pt x="128" y="3444"/>
                      </a:cubicBezTo>
                      <a:cubicBezTo>
                        <a:pt x="92" y="3439"/>
                        <a:pt x="100" y="3436"/>
                        <a:pt x="99" y="3430"/>
                      </a:cubicBezTo>
                      <a:cubicBezTo>
                        <a:pt x="98" y="3424"/>
                        <a:pt x="102" y="3413"/>
                        <a:pt x="120" y="3408"/>
                      </a:cubicBezTo>
                      <a:lnTo>
                        <a:pt x="210" y="3399"/>
                      </a:lnTo>
                      <a:cubicBezTo>
                        <a:pt x="246" y="3397"/>
                        <a:pt x="309" y="3401"/>
                        <a:pt x="337" y="3398"/>
                      </a:cubicBezTo>
                      <a:cubicBezTo>
                        <a:pt x="365" y="3395"/>
                        <a:pt x="416" y="3385"/>
                        <a:pt x="381" y="3381"/>
                      </a:cubicBezTo>
                      <a:cubicBezTo>
                        <a:pt x="346" y="3377"/>
                        <a:pt x="177" y="3382"/>
                        <a:pt x="128" y="3375"/>
                      </a:cubicBezTo>
                      <a:lnTo>
                        <a:pt x="87" y="3336"/>
                      </a:lnTo>
                      <a:lnTo>
                        <a:pt x="68" y="3285"/>
                      </a:lnTo>
                      <a:cubicBezTo>
                        <a:pt x="64" y="2983"/>
                        <a:pt x="63" y="1925"/>
                        <a:pt x="63" y="1525"/>
                      </a:cubicBezTo>
                      <a:lnTo>
                        <a:pt x="68" y="885"/>
                      </a:lnTo>
                      <a:lnTo>
                        <a:pt x="84" y="851"/>
                      </a:lnTo>
                      <a:lnTo>
                        <a:pt x="120" y="832"/>
                      </a:lnTo>
                      <a:lnTo>
                        <a:pt x="405" y="825"/>
                      </a:lnTo>
                      <a:lnTo>
                        <a:pt x="405" y="765"/>
                      </a:lnTo>
                      <a:lnTo>
                        <a:pt x="203" y="765"/>
                      </a:lnTo>
                      <a:lnTo>
                        <a:pt x="150" y="752"/>
                      </a:lnTo>
                      <a:lnTo>
                        <a:pt x="105" y="728"/>
                      </a:lnTo>
                      <a:lnTo>
                        <a:pt x="75" y="705"/>
                      </a:lnTo>
                      <a:lnTo>
                        <a:pt x="60" y="645"/>
                      </a:lnTo>
                      <a:lnTo>
                        <a:pt x="81" y="316"/>
                      </a:lnTo>
                      <a:lnTo>
                        <a:pt x="81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43" name="Freeform 50"/>
                <p:cNvSpPr>
                  <a:spLocks/>
                </p:cNvSpPr>
                <p:nvPr/>
              </p:nvSpPr>
              <p:spPr bwMode="white">
                <a:xfrm>
                  <a:off x="4099" y="-7"/>
                  <a:ext cx="187" cy="4323"/>
                </a:xfrm>
                <a:custGeom>
                  <a:avLst/>
                  <a:gdLst>
                    <a:gd name="T0" fmla="*/ 142 w 187"/>
                    <a:gd name="T1" fmla="*/ 0 h 4323"/>
                    <a:gd name="T2" fmla="*/ 157 w 187"/>
                    <a:gd name="T3" fmla="*/ 658 h 4323"/>
                    <a:gd name="T4" fmla="*/ 142 w 187"/>
                    <a:gd name="T5" fmla="*/ 733 h 4323"/>
                    <a:gd name="T6" fmla="*/ 90 w 187"/>
                    <a:gd name="T7" fmla="*/ 763 h 4323"/>
                    <a:gd name="T8" fmla="*/ 53 w 187"/>
                    <a:gd name="T9" fmla="*/ 792 h 4323"/>
                    <a:gd name="T10" fmla="*/ 83 w 187"/>
                    <a:gd name="T11" fmla="*/ 830 h 4323"/>
                    <a:gd name="T12" fmla="*/ 127 w 187"/>
                    <a:gd name="T13" fmla="*/ 837 h 4323"/>
                    <a:gd name="T14" fmla="*/ 157 w 187"/>
                    <a:gd name="T15" fmla="*/ 875 h 4323"/>
                    <a:gd name="T16" fmla="*/ 157 w 187"/>
                    <a:gd name="T17" fmla="*/ 1152 h 4323"/>
                    <a:gd name="T18" fmla="*/ 135 w 187"/>
                    <a:gd name="T19" fmla="*/ 1466 h 4323"/>
                    <a:gd name="T20" fmla="*/ 135 w 187"/>
                    <a:gd name="T21" fmla="*/ 2573 h 4323"/>
                    <a:gd name="T22" fmla="*/ 165 w 187"/>
                    <a:gd name="T23" fmla="*/ 3037 h 4323"/>
                    <a:gd name="T24" fmla="*/ 180 w 187"/>
                    <a:gd name="T25" fmla="*/ 3298 h 4323"/>
                    <a:gd name="T26" fmla="*/ 142 w 187"/>
                    <a:gd name="T27" fmla="*/ 3418 h 4323"/>
                    <a:gd name="T28" fmla="*/ 150 w 187"/>
                    <a:gd name="T29" fmla="*/ 3463 h 4323"/>
                    <a:gd name="T30" fmla="*/ 172 w 187"/>
                    <a:gd name="T31" fmla="*/ 3523 h 4323"/>
                    <a:gd name="T32" fmla="*/ 187 w 187"/>
                    <a:gd name="T33" fmla="*/ 3807 h 4323"/>
                    <a:gd name="T34" fmla="*/ 187 w 187"/>
                    <a:gd name="T35" fmla="*/ 4323 h 4323"/>
                    <a:gd name="T36" fmla="*/ 120 w 187"/>
                    <a:gd name="T37" fmla="*/ 4316 h 4323"/>
                    <a:gd name="T38" fmla="*/ 105 w 187"/>
                    <a:gd name="T39" fmla="*/ 3605 h 4323"/>
                    <a:gd name="T40" fmla="*/ 68 w 187"/>
                    <a:gd name="T41" fmla="*/ 3463 h 4323"/>
                    <a:gd name="T42" fmla="*/ 83 w 187"/>
                    <a:gd name="T43" fmla="*/ 3381 h 4323"/>
                    <a:gd name="T44" fmla="*/ 127 w 187"/>
                    <a:gd name="T45" fmla="*/ 3313 h 4323"/>
                    <a:gd name="T46" fmla="*/ 98 w 187"/>
                    <a:gd name="T47" fmla="*/ 3081 h 4323"/>
                    <a:gd name="T48" fmla="*/ 83 w 187"/>
                    <a:gd name="T49" fmla="*/ 2573 h 4323"/>
                    <a:gd name="T50" fmla="*/ 83 w 187"/>
                    <a:gd name="T51" fmla="*/ 1825 h 4323"/>
                    <a:gd name="T52" fmla="*/ 75 w 187"/>
                    <a:gd name="T53" fmla="*/ 1264 h 4323"/>
                    <a:gd name="T54" fmla="*/ 83 w 187"/>
                    <a:gd name="T55" fmla="*/ 950 h 4323"/>
                    <a:gd name="T56" fmla="*/ 38 w 187"/>
                    <a:gd name="T57" fmla="*/ 852 h 4323"/>
                    <a:gd name="T58" fmla="*/ 0 w 187"/>
                    <a:gd name="T59" fmla="*/ 807 h 4323"/>
                    <a:gd name="T60" fmla="*/ 75 w 187"/>
                    <a:gd name="T61" fmla="*/ 718 h 4323"/>
                    <a:gd name="T62" fmla="*/ 105 w 187"/>
                    <a:gd name="T63" fmla="*/ 605 h 4323"/>
                    <a:gd name="T64" fmla="*/ 90 w 187"/>
                    <a:gd name="T65" fmla="*/ 119 h 4323"/>
                    <a:gd name="T66" fmla="*/ 75 w 187"/>
                    <a:gd name="T67" fmla="*/ 7 h 4323"/>
                    <a:gd name="T68" fmla="*/ 142 w 187"/>
                    <a:gd name="T69" fmla="*/ 0 h 4323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187" h="4323">
                      <a:moveTo>
                        <a:pt x="142" y="0"/>
                      </a:moveTo>
                      <a:lnTo>
                        <a:pt x="157" y="658"/>
                      </a:lnTo>
                      <a:lnTo>
                        <a:pt x="142" y="733"/>
                      </a:lnTo>
                      <a:lnTo>
                        <a:pt x="90" y="763"/>
                      </a:lnTo>
                      <a:lnTo>
                        <a:pt x="53" y="792"/>
                      </a:lnTo>
                      <a:lnTo>
                        <a:pt x="83" y="830"/>
                      </a:lnTo>
                      <a:lnTo>
                        <a:pt x="127" y="837"/>
                      </a:lnTo>
                      <a:lnTo>
                        <a:pt x="157" y="875"/>
                      </a:lnTo>
                      <a:lnTo>
                        <a:pt x="157" y="1152"/>
                      </a:lnTo>
                      <a:lnTo>
                        <a:pt x="135" y="1466"/>
                      </a:lnTo>
                      <a:lnTo>
                        <a:pt x="135" y="2573"/>
                      </a:lnTo>
                      <a:lnTo>
                        <a:pt x="165" y="3037"/>
                      </a:lnTo>
                      <a:lnTo>
                        <a:pt x="180" y="3298"/>
                      </a:lnTo>
                      <a:lnTo>
                        <a:pt x="142" y="3418"/>
                      </a:lnTo>
                      <a:lnTo>
                        <a:pt x="150" y="3463"/>
                      </a:lnTo>
                      <a:lnTo>
                        <a:pt x="172" y="3523"/>
                      </a:lnTo>
                      <a:lnTo>
                        <a:pt x="187" y="3807"/>
                      </a:lnTo>
                      <a:lnTo>
                        <a:pt x="187" y="4323"/>
                      </a:lnTo>
                      <a:lnTo>
                        <a:pt x="120" y="4316"/>
                      </a:lnTo>
                      <a:lnTo>
                        <a:pt x="105" y="3605"/>
                      </a:lnTo>
                      <a:lnTo>
                        <a:pt x="68" y="3463"/>
                      </a:lnTo>
                      <a:lnTo>
                        <a:pt x="83" y="3381"/>
                      </a:lnTo>
                      <a:lnTo>
                        <a:pt x="127" y="3313"/>
                      </a:lnTo>
                      <a:lnTo>
                        <a:pt x="98" y="3081"/>
                      </a:lnTo>
                      <a:lnTo>
                        <a:pt x="83" y="2573"/>
                      </a:lnTo>
                      <a:lnTo>
                        <a:pt x="83" y="1825"/>
                      </a:lnTo>
                      <a:lnTo>
                        <a:pt x="75" y="1264"/>
                      </a:lnTo>
                      <a:lnTo>
                        <a:pt x="83" y="950"/>
                      </a:lnTo>
                      <a:lnTo>
                        <a:pt x="38" y="852"/>
                      </a:lnTo>
                      <a:lnTo>
                        <a:pt x="0" y="807"/>
                      </a:lnTo>
                      <a:lnTo>
                        <a:pt x="75" y="718"/>
                      </a:lnTo>
                      <a:lnTo>
                        <a:pt x="105" y="605"/>
                      </a:lnTo>
                      <a:lnTo>
                        <a:pt x="90" y="119"/>
                      </a:lnTo>
                      <a:lnTo>
                        <a:pt x="75" y="7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097" name="Group 51"/>
              <p:cNvGrpSpPr>
                <a:grpSpLocks/>
              </p:cNvGrpSpPr>
              <p:nvPr/>
            </p:nvGrpSpPr>
            <p:grpSpPr bwMode="auto">
              <a:xfrm>
                <a:off x="2956" y="1201"/>
                <a:ext cx="1762" cy="1448"/>
                <a:chOff x="3387" y="1456"/>
                <a:chExt cx="1707" cy="1402"/>
              </a:xfrm>
            </p:grpSpPr>
            <p:sp>
              <p:nvSpPr>
                <p:cNvPr id="3139" name="Freeform 52"/>
                <p:cNvSpPr>
                  <a:spLocks/>
                </p:cNvSpPr>
                <p:nvPr/>
              </p:nvSpPr>
              <p:spPr bwMode="white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40" name="Freeform 53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41" name="Freeform 54"/>
                <p:cNvSpPr>
                  <a:spLocks/>
                </p:cNvSpPr>
                <p:nvPr/>
              </p:nvSpPr>
              <p:spPr bwMode="white">
                <a:xfrm>
                  <a:off x="4086" y="1694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3098" name="Freeform 55"/>
              <p:cNvSpPr>
                <a:spLocks/>
              </p:cNvSpPr>
              <p:nvPr/>
            </p:nvSpPr>
            <p:spPr bwMode="white">
              <a:xfrm rot="21428822" flipH="1">
                <a:off x="4882" y="660"/>
                <a:ext cx="496" cy="713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0 h 2088"/>
                  <a:gd name="T26" fmla="*/ 0 w 1456"/>
                  <a:gd name="T27" fmla="*/ 0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099" name="Freeform 56"/>
              <p:cNvSpPr>
                <a:spLocks/>
              </p:cNvSpPr>
              <p:nvPr/>
            </p:nvSpPr>
            <p:spPr bwMode="white">
              <a:xfrm>
                <a:off x="5541" y="574"/>
                <a:ext cx="216" cy="365"/>
              </a:xfrm>
              <a:custGeom>
                <a:avLst/>
                <a:gdLst>
                  <a:gd name="T0" fmla="*/ 39 w 216"/>
                  <a:gd name="T1" fmla="*/ 8 h 365"/>
                  <a:gd name="T2" fmla="*/ 213 w 216"/>
                  <a:gd name="T3" fmla="*/ 23 h 365"/>
                  <a:gd name="T4" fmla="*/ 216 w 216"/>
                  <a:gd name="T5" fmla="*/ 146 h 365"/>
                  <a:gd name="T6" fmla="*/ 84 w 216"/>
                  <a:gd name="T7" fmla="*/ 66 h 365"/>
                  <a:gd name="T8" fmla="*/ 72 w 216"/>
                  <a:gd name="T9" fmla="*/ 85 h 365"/>
                  <a:gd name="T10" fmla="*/ 169 w 216"/>
                  <a:gd name="T11" fmla="*/ 147 h 365"/>
                  <a:gd name="T12" fmla="*/ 213 w 216"/>
                  <a:gd name="T13" fmla="*/ 194 h 365"/>
                  <a:gd name="T14" fmla="*/ 216 w 216"/>
                  <a:gd name="T15" fmla="*/ 365 h 365"/>
                  <a:gd name="T16" fmla="*/ 45 w 216"/>
                  <a:gd name="T17" fmla="*/ 192 h 365"/>
                  <a:gd name="T18" fmla="*/ 1 w 216"/>
                  <a:gd name="T19" fmla="*/ 68 h 365"/>
                  <a:gd name="T20" fmla="*/ 39 w 216"/>
                  <a:gd name="T21" fmla="*/ 8 h 36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6" h="365">
                    <a:moveTo>
                      <a:pt x="39" y="8"/>
                    </a:moveTo>
                    <a:cubicBezTo>
                      <a:pt x="74" y="1"/>
                      <a:pt x="183" y="0"/>
                      <a:pt x="213" y="23"/>
                    </a:cubicBezTo>
                    <a:lnTo>
                      <a:pt x="216" y="146"/>
                    </a:lnTo>
                    <a:cubicBezTo>
                      <a:pt x="195" y="153"/>
                      <a:pt x="108" y="76"/>
                      <a:pt x="84" y="66"/>
                    </a:cubicBezTo>
                    <a:cubicBezTo>
                      <a:pt x="60" y="56"/>
                      <a:pt x="58" y="72"/>
                      <a:pt x="72" y="85"/>
                    </a:cubicBezTo>
                    <a:cubicBezTo>
                      <a:pt x="86" y="99"/>
                      <a:pt x="146" y="129"/>
                      <a:pt x="169" y="147"/>
                    </a:cubicBezTo>
                    <a:cubicBezTo>
                      <a:pt x="192" y="165"/>
                      <a:pt x="205" y="158"/>
                      <a:pt x="213" y="194"/>
                    </a:cubicBezTo>
                    <a:lnTo>
                      <a:pt x="216" y="365"/>
                    </a:lnTo>
                    <a:cubicBezTo>
                      <a:pt x="188" y="365"/>
                      <a:pt x="81" y="242"/>
                      <a:pt x="45" y="192"/>
                    </a:cubicBezTo>
                    <a:cubicBezTo>
                      <a:pt x="9" y="142"/>
                      <a:pt x="2" y="98"/>
                      <a:pt x="1" y="68"/>
                    </a:cubicBezTo>
                    <a:cubicBezTo>
                      <a:pt x="0" y="37"/>
                      <a:pt x="3" y="16"/>
                      <a:pt x="39" y="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00" name="Freeform 57"/>
              <p:cNvSpPr>
                <a:spLocks/>
              </p:cNvSpPr>
              <p:nvPr/>
            </p:nvSpPr>
            <p:spPr bwMode="white">
              <a:xfrm>
                <a:off x="5373" y="686"/>
                <a:ext cx="334" cy="819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0 h 2408"/>
                  <a:gd name="T18" fmla="*/ 0 w 980"/>
                  <a:gd name="T19" fmla="*/ 0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0 h 2408"/>
                  <a:gd name="T36" fmla="*/ 0 w 980"/>
                  <a:gd name="T37" fmla="*/ 0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01" name="Group 58"/>
              <p:cNvGrpSpPr>
                <a:grpSpLocks/>
              </p:cNvGrpSpPr>
              <p:nvPr/>
            </p:nvGrpSpPr>
            <p:grpSpPr bwMode="auto">
              <a:xfrm>
                <a:off x="4358" y="2718"/>
                <a:ext cx="1200" cy="986"/>
                <a:chOff x="3387" y="1456"/>
                <a:chExt cx="1707" cy="1402"/>
              </a:xfrm>
            </p:grpSpPr>
            <p:sp>
              <p:nvSpPr>
                <p:cNvPr id="3136" name="Freeform 59"/>
                <p:cNvSpPr>
                  <a:spLocks/>
                </p:cNvSpPr>
                <p:nvPr/>
              </p:nvSpPr>
              <p:spPr bwMode="white">
                <a:xfrm rot="21428822" flipH="1">
                  <a:off x="3387" y="165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37" name="Freeform 60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38" name="Freeform 61"/>
                <p:cNvSpPr>
                  <a:spLocks/>
                </p:cNvSpPr>
                <p:nvPr/>
              </p:nvSpPr>
              <p:spPr bwMode="white">
                <a:xfrm>
                  <a:off x="4085" y="1693"/>
                  <a:ext cx="475" cy="1165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102" name="Group 62"/>
              <p:cNvGrpSpPr>
                <a:grpSpLocks/>
              </p:cNvGrpSpPr>
              <p:nvPr/>
            </p:nvGrpSpPr>
            <p:grpSpPr bwMode="auto">
              <a:xfrm>
                <a:off x="1478" y="3479"/>
                <a:ext cx="930" cy="764"/>
                <a:chOff x="3387" y="1456"/>
                <a:chExt cx="1707" cy="1402"/>
              </a:xfrm>
            </p:grpSpPr>
            <p:sp>
              <p:nvSpPr>
                <p:cNvPr id="3133" name="Freeform 63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34" name="Freeform 64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35" name="Freeform 65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3103" name="Freeform 66"/>
              <p:cNvSpPr>
                <a:spLocks/>
              </p:cNvSpPr>
              <p:nvPr/>
            </p:nvSpPr>
            <p:spPr bwMode="white">
              <a:xfrm rot="-744944">
                <a:off x="818" y="3141"/>
                <a:ext cx="527" cy="756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1 h 2088"/>
                  <a:gd name="T26" fmla="*/ 0 w 1456"/>
                  <a:gd name="T27" fmla="*/ 1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04" name="Freeform 67"/>
              <p:cNvSpPr>
                <a:spLocks/>
              </p:cNvSpPr>
              <p:nvPr/>
            </p:nvSpPr>
            <p:spPr bwMode="white">
              <a:xfrm>
                <a:off x="604" y="3352"/>
                <a:ext cx="353" cy="868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1 h 2408"/>
                  <a:gd name="T18" fmla="*/ 0 w 980"/>
                  <a:gd name="T19" fmla="*/ 1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1 h 2408"/>
                  <a:gd name="T36" fmla="*/ 0 w 980"/>
                  <a:gd name="T37" fmla="*/ 1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05" name="Freeform 68"/>
              <p:cNvSpPr>
                <a:spLocks/>
              </p:cNvSpPr>
              <p:nvPr/>
            </p:nvSpPr>
            <p:spPr bwMode="white">
              <a:xfrm>
                <a:off x="721" y="2948"/>
                <a:ext cx="729" cy="248"/>
              </a:xfrm>
              <a:custGeom>
                <a:avLst/>
                <a:gdLst>
                  <a:gd name="T0" fmla="*/ 0 w 2020"/>
                  <a:gd name="T1" fmla="*/ 0 h 688"/>
                  <a:gd name="T2" fmla="*/ 0 w 2020"/>
                  <a:gd name="T3" fmla="*/ 0 h 688"/>
                  <a:gd name="T4" fmla="*/ 0 w 2020"/>
                  <a:gd name="T5" fmla="*/ 0 h 688"/>
                  <a:gd name="T6" fmla="*/ 0 w 2020"/>
                  <a:gd name="T7" fmla="*/ 0 h 688"/>
                  <a:gd name="T8" fmla="*/ 0 w 2020"/>
                  <a:gd name="T9" fmla="*/ 0 h 688"/>
                  <a:gd name="T10" fmla="*/ 0 w 2020"/>
                  <a:gd name="T11" fmla="*/ 0 h 688"/>
                  <a:gd name="T12" fmla="*/ 0 w 2020"/>
                  <a:gd name="T13" fmla="*/ 0 h 688"/>
                  <a:gd name="T14" fmla="*/ 0 w 2020"/>
                  <a:gd name="T15" fmla="*/ 0 h 688"/>
                  <a:gd name="T16" fmla="*/ 0 w 2020"/>
                  <a:gd name="T17" fmla="*/ 0 h 688"/>
                  <a:gd name="T18" fmla="*/ 0 w 2020"/>
                  <a:gd name="T19" fmla="*/ 0 h 688"/>
                  <a:gd name="T20" fmla="*/ 0 w 2020"/>
                  <a:gd name="T21" fmla="*/ 0 h 688"/>
                  <a:gd name="T22" fmla="*/ 0 w 2020"/>
                  <a:gd name="T23" fmla="*/ 0 h 688"/>
                  <a:gd name="T24" fmla="*/ 0 w 2020"/>
                  <a:gd name="T25" fmla="*/ 0 h 688"/>
                  <a:gd name="T26" fmla="*/ 0 w 2020"/>
                  <a:gd name="T27" fmla="*/ 0 h 688"/>
                  <a:gd name="T28" fmla="*/ 0 w 2020"/>
                  <a:gd name="T29" fmla="*/ 0 h 688"/>
                  <a:gd name="T30" fmla="*/ 0 w 2020"/>
                  <a:gd name="T31" fmla="*/ 0 h 688"/>
                  <a:gd name="T32" fmla="*/ 0 w 2020"/>
                  <a:gd name="T33" fmla="*/ 0 h 688"/>
                  <a:gd name="T34" fmla="*/ 0 w 2020"/>
                  <a:gd name="T35" fmla="*/ 0 h 688"/>
                  <a:gd name="T36" fmla="*/ 0 w 2020"/>
                  <a:gd name="T37" fmla="*/ 0 h 688"/>
                  <a:gd name="T38" fmla="*/ 0 w 2020"/>
                  <a:gd name="T39" fmla="*/ 0 h 688"/>
                  <a:gd name="T40" fmla="*/ 0 w 2020"/>
                  <a:gd name="T41" fmla="*/ 0 h 6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06" name="Freeform 69"/>
              <p:cNvSpPr>
                <a:spLocks/>
              </p:cNvSpPr>
              <p:nvPr/>
            </p:nvSpPr>
            <p:spPr bwMode="white">
              <a:xfrm>
                <a:off x="0" y="3278"/>
                <a:ext cx="537" cy="619"/>
              </a:xfrm>
              <a:custGeom>
                <a:avLst/>
                <a:gdLst>
                  <a:gd name="T0" fmla="*/ 497 w 537"/>
                  <a:gd name="T1" fmla="*/ 43 h 619"/>
                  <a:gd name="T2" fmla="*/ 315 w 537"/>
                  <a:gd name="T3" fmla="*/ 58 h 619"/>
                  <a:gd name="T4" fmla="*/ 0 w 537"/>
                  <a:gd name="T5" fmla="*/ 388 h 619"/>
                  <a:gd name="T6" fmla="*/ 3 w 537"/>
                  <a:gd name="T7" fmla="*/ 520 h 619"/>
                  <a:gd name="T8" fmla="*/ 119 w 537"/>
                  <a:gd name="T9" fmla="*/ 387 h 619"/>
                  <a:gd name="T10" fmla="*/ 302 w 537"/>
                  <a:gd name="T11" fmla="*/ 197 h 619"/>
                  <a:gd name="T12" fmla="*/ 447 w 537"/>
                  <a:gd name="T13" fmla="*/ 104 h 619"/>
                  <a:gd name="T14" fmla="*/ 460 w 537"/>
                  <a:gd name="T15" fmla="*/ 124 h 619"/>
                  <a:gd name="T16" fmla="*/ 357 w 537"/>
                  <a:gd name="T17" fmla="*/ 191 h 619"/>
                  <a:gd name="T18" fmla="*/ 221 w 537"/>
                  <a:gd name="T19" fmla="*/ 322 h 619"/>
                  <a:gd name="T20" fmla="*/ 0 w 537"/>
                  <a:gd name="T21" fmla="*/ 562 h 619"/>
                  <a:gd name="T22" fmla="*/ 0 w 537"/>
                  <a:gd name="T23" fmla="*/ 619 h 619"/>
                  <a:gd name="T24" fmla="*/ 264 w 537"/>
                  <a:gd name="T25" fmla="*/ 455 h 619"/>
                  <a:gd name="T26" fmla="*/ 488 w 537"/>
                  <a:gd name="T27" fmla="*/ 238 h 619"/>
                  <a:gd name="T28" fmla="*/ 536 w 537"/>
                  <a:gd name="T29" fmla="*/ 106 h 619"/>
                  <a:gd name="T30" fmla="*/ 497 w 537"/>
                  <a:gd name="T31" fmla="*/ 43 h 61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619">
                    <a:moveTo>
                      <a:pt x="497" y="43"/>
                    </a:moveTo>
                    <a:cubicBezTo>
                      <a:pt x="459" y="35"/>
                      <a:pt x="398" y="0"/>
                      <a:pt x="315" y="58"/>
                    </a:cubicBezTo>
                    <a:cubicBezTo>
                      <a:pt x="232" y="116"/>
                      <a:pt x="52" y="311"/>
                      <a:pt x="0" y="388"/>
                    </a:cubicBezTo>
                    <a:lnTo>
                      <a:pt x="3" y="520"/>
                    </a:lnTo>
                    <a:cubicBezTo>
                      <a:pt x="23" y="520"/>
                      <a:pt x="69" y="441"/>
                      <a:pt x="119" y="387"/>
                    </a:cubicBezTo>
                    <a:cubicBezTo>
                      <a:pt x="169" y="333"/>
                      <a:pt x="248" y="243"/>
                      <a:pt x="302" y="197"/>
                    </a:cubicBezTo>
                    <a:cubicBezTo>
                      <a:pt x="357" y="150"/>
                      <a:pt x="421" y="116"/>
                      <a:pt x="447" y="104"/>
                    </a:cubicBezTo>
                    <a:cubicBezTo>
                      <a:pt x="473" y="92"/>
                      <a:pt x="476" y="110"/>
                      <a:pt x="460" y="124"/>
                    </a:cubicBezTo>
                    <a:cubicBezTo>
                      <a:pt x="446" y="140"/>
                      <a:pt x="396" y="158"/>
                      <a:pt x="357" y="191"/>
                    </a:cubicBezTo>
                    <a:cubicBezTo>
                      <a:pt x="317" y="224"/>
                      <a:pt x="280" y="260"/>
                      <a:pt x="221" y="322"/>
                    </a:cubicBezTo>
                    <a:cubicBezTo>
                      <a:pt x="162" y="384"/>
                      <a:pt x="37" y="513"/>
                      <a:pt x="0" y="562"/>
                    </a:cubicBezTo>
                    <a:lnTo>
                      <a:pt x="0" y="619"/>
                    </a:lnTo>
                    <a:cubicBezTo>
                      <a:pt x="44" y="601"/>
                      <a:pt x="183" y="518"/>
                      <a:pt x="264" y="455"/>
                    </a:cubicBezTo>
                    <a:cubicBezTo>
                      <a:pt x="345" y="392"/>
                      <a:pt x="443" y="296"/>
                      <a:pt x="488" y="238"/>
                    </a:cubicBezTo>
                    <a:cubicBezTo>
                      <a:pt x="534" y="180"/>
                      <a:pt x="534" y="138"/>
                      <a:pt x="536" y="106"/>
                    </a:cubicBezTo>
                    <a:cubicBezTo>
                      <a:pt x="537" y="74"/>
                      <a:pt x="533" y="51"/>
                      <a:pt x="497" y="4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07" name="Freeform 70"/>
              <p:cNvSpPr>
                <a:spLocks/>
              </p:cNvSpPr>
              <p:nvPr/>
            </p:nvSpPr>
            <p:spPr bwMode="white">
              <a:xfrm>
                <a:off x="0" y="3063"/>
                <a:ext cx="506" cy="242"/>
              </a:xfrm>
              <a:custGeom>
                <a:avLst/>
                <a:gdLst>
                  <a:gd name="T0" fmla="*/ 469 w 506"/>
                  <a:gd name="T1" fmla="*/ 200 h 242"/>
                  <a:gd name="T2" fmla="*/ 492 w 506"/>
                  <a:gd name="T3" fmla="*/ 168 h 242"/>
                  <a:gd name="T4" fmla="*/ 481 w 506"/>
                  <a:gd name="T5" fmla="*/ 114 h 242"/>
                  <a:gd name="T6" fmla="*/ 389 w 506"/>
                  <a:gd name="T7" fmla="*/ 31 h 242"/>
                  <a:gd name="T8" fmla="*/ 184 w 506"/>
                  <a:gd name="T9" fmla="*/ 1 h 242"/>
                  <a:gd name="T10" fmla="*/ 3 w 506"/>
                  <a:gd name="T11" fmla="*/ 24 h 242"/>
                  <a:gd name="T12" fmla="*/ 0 w 506"/>
                  <a:gd name="T13" fmla="*/ 114 h 242"/>
                  <a:gd name="T14" fmla="*/ 169 w 506"/>
                  <a:gd name="T15" fmla="*/ 103 h 242"/>
                  <a:gd name="T16" fmla="*/ 340 w 506"/>
                  <a:gd name="T17" fmla="*/ 129 h 242"/>
                  <a:gd name="T18" fmla="*/ 389 w 506"/>
                  <a:gd name="T19" fmla="*/ 153 h 242"/>
                  <a:gd name="T20" fmla="*/ 386 w 506"/>
                  <a:gd name="T21" fmla="*/ 170 h 242"/>
                  <a:gd name="T22" fmla="*/ 319 w 506"/>
                  <a:gd name="T23" fmla="*/ 143 h 242"/>
                  <a:gd name="T24" fmla="*/ 166 w 506"/>
                  <a:gd name="T25" fmla="*/ 120 h 242"/>
                  <a:gd name="T26" fmla="*/ 3 w 506"/>
                  <a:gd name="T27" fmla="*/ 144 h 242"/>
                  <a:gd name="T28" fmla="*/ 6 w 506"/>
                  <a:gd name="T29" fmla="*/ 204 h 242"/>
                  <a:gd name="T30" fmla="*/ 271 w 506"/>
                  <a:gd name="T31" fmla="*/ 241 h 242"/>
                  <a:gd name="T32" fmla="*/ 469 w 506"/>
                  <a:gd name="T33" fmla="*/ 200 h 2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06" h="242">
                    <a:moveTo>
                      <a:pt x="469" y="200"/>
                    </a:moveTo>
                    <a:cubicBezTo>
                      <a:pt x="506" y="188"/>
                      <a:pt x="490" y="182"/>
                      <a:pt x="492" y="168"/>
                    </a:cubicBezTo>
                    <a:cubicBezTo>
                      <a:pt x="494" y="155"/>
                      <a:pt x="499" y="138"/>
                      <a:pt x="481" y="114"/>
                    </a:cubicBezTo>
                    <a:cubicBezTo>
                      <a:pt x="465" y="92"/>
                      <a:pt x="438" y="50"/>
                      <a:pt x="389" y="31"/>
                    </a:cubicBezTo>
                    <a:cubicBezTo>
                      <a:pt x="339" y="12"/>
                      <a:pt x="248" y="2"/>
                      <a:pt x="184" y="1"/>
                    </a:cubicBezTo>
                    <a:cubicBezTo>
                      <a:pt x="120" y="0"/>
                      <a:pt x="34" y="5"/>
                      <a:pt x="3" y="24"/>
                    </a:cubicBezTo>
                    <a:lnTo>
                      <a:pt x="0" y="114"/>
                    </a:lnTo>
                    <a:cubicBezTo>
                      <a:pt x="28" y="127"/>
                      <a:pt x="112" y="101"/>
                      <a:pt x="169" y="103"/>
                    </a:cubicBezTo>
                    <a:cubicBezTo>
                      <a:pt x="226" y="105"/>
                      <a:pt x="303" y="120"/>
                      <a:pt x="340" y="129"/>
                    </a:cubicBezTo>
                    <a:cubicBezTo>
                      <a:pt x="376" y="137"/>
                      <a:pt x="381" y="146"/>
                      <a:pt x="389" y="153"/>
                    </a:cubicBezTo>
                    <a:cubicBezTo>
                      <a:pt x="396" y="160"/>
                      <a:pt x="397" y="172"/>
                      <a:pt x="386" y="170"/>
                    </a:cubicBezTo>
                    <a:cubicBezTo>
                      <a:pt x="374" y="168"/>
                      <a:pt x="357" y="151"/>
                      <a:pt x="319" y="143"/>
                    </a:cubicBezTo>
                    <a:cubicBezTo>
                      <a:pt x="283" y="135"/>
                      <a:pt x="219" y="120"/>
                      <a:pt x="166" y="120"/>
                    </a:cubicBezTo>
                    <a:cubicBezTo>
                      <a:pt x="113" y="120"/>
                      <a:pt x="30" y="130"/>
                      <a:pt x="3" y="144"/>
                    </a:cubicBezTo>
                    <a:lnTo>
                      <a:pt x="6" y="204"/>
                    </a:lnTo>
                    <a:cubicBezTo>
                      <a:pt x="51" y="220"/>
                      <a:pt x="194" y="242"/>
                      <a:pt x="271" y="241"/>
                    </a:cubicBezTo>
                    <a:cubicBezTo>
                      <a:pt x="348" y="240"/>
                      <a:pt x="433" y="212"/>
                      <a:pt x="469" y="200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08" name="Freeform 71"/>
              <p:cNvSpPr>
                <a:spLocks/>
              </p:cNvSpPr>
              <p:nvPr/>
            </p:nvSpPr>
            <p:spPr bwMode="white">
              <a:xfrm rot="-744944">
                <a:off x="811" y="22"/>
                <a:ext cx="527" cy="756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1 h 2088"/>
                  <a:gd name="T26" fmla="*/ 0 w 1456"/>
                  <a:gd name="T27" fmla="*/ 1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09" name="Freeform 72"/>
              <p:cNvSpPr>
                <a:spLocks/>
              </p:cNvSpPr>
              <p:nvPr/>
            </p:nvSpPr>
            <p:spPr bwMode="white">
              <a:xfrm>
                <a:off x="597" y="233"/>
                <a:ext cx="353" cy="868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1 h 2408"/>
                  <a:gd name="T18" fmla="*/ 0 w 980"/>
                  <a:gd name="T19" fmla="*/ 1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1 h 2408"/>
                  <a:gd name="T36" fmla="*/ 0 w 980"/>
                  <a:gd name="T37" fmla="*/ 1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10" name="Freeform 73"/>
              <p:cNvSpPr>
                <a:spLocks/>
              </p:cNvSpPr>
              <p:nvPr/>
            </p:nvSpPr>
            <p:spPr bwMode="white">
              <a:xfrm>
                <a:off x="667" y="0"/>
                <a:ext cx="880" cy="76"/>
              </a:xfrm>
              <a:custGeom>
                <a:avLst/>
                <a:gdLst>
                  <a:gd name="T0" fmla="*/ 83 w 880"/>
                  <a:gd name="T1" fmla="*/ 0 h 76"/>
                  <a:gd name="T2" fmla="*/ 776 w 880"/>
                  <a:gd name="T3" fmla="*/ 0 h 76"/>
                  <a:gd name="T4" fmla="*/ 705 w 880"/>
                  <a:gd name="T5" fmla="*/ 31 h 76"/>
                  <a:gd name="T6" fmla="*/ 619 w 880"/>
                  <a:gd name="T7" fmla="*/ 31 h 76"/>
                  <a:gd name="T8" fmla="*/ 636 w 880"/>
                  <a:gd name="T9" fmla="*/ 48 h 76"/>
                  <a:gd name="T10" fmla="*/ 549 w 880"/>
                  <a:gd name="T11" fmla="*/ 65 h 76"/>
                  <a:gd name="T12" fmla="*/ 272 w 880"/>
                  <a:gd name="T13" fmla="*/ 65 h 76"/>
                  <a:gd name="T14" fmla="*/ 83 w 880"/>
                  <a:gd name="T15" fmla="*/ 0 h 7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880" h="76">
                    <a:moveTo>
                      <a:pt x="83" y="0"/>
                    </a:moveTo>
                    <a:lnTo>
                      <a:pt x="776" y="0"/>
                    </a:lnTo>
                    <a:cubicBezTo>
                      <a:pt x="880" y="5"/>
                      <a:pt x="731" y="26"/>
                      <a:pt x="705" y="31"/>
                    </a:cubicBezTo>
                    <a:cubicBezTo>
                      <a:pt x="679" y="36"/>
                      <a:pt x="630" y="28"/>
                      <a:pt x="619" y="31"/>
                    </a:cubicBezTo>
                    <a:cubicBezTo>
                      <a:pt x="608" y="34"/>
                      <a:pt x="648" y="42"/>
                      <a:pt x="636" y="48"/>
                    </a:cubicBezTo>
                    <a:cubicBezTo>
                      <a:pt x="624" y="54"/>
                      <a:pt x="610" y="63"/>
                      <a:pt x="549" y="65"/>
                    </a:cubicBezTo>
                    <a:cubicBezTo>
                      <a:pt x="489" y="68"/>
                      <a:pt x="350" y="76"/>
                      <a:pt x="272" y="65"/>
                    </a:cubicBezTo>
                    <a:cubicBezTo>
                      <a:pt x="194" y="54"/>
                      <a:pt x="0" y="7"/>
                      <a:pt x="83" y="0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11" name="Freeform 74"/>
              <p:cNvSpPr>
                <a:spLocks/>
              </p:cNvSpPr>
              <p:nvPr/>
            </p:nvSpPr>
            <p:spPr bwMode="white">
              <a:xfrm>
                <a:off x="-14" y="161"/>
                <a:ext cx="544" cy="634"/>
              </a:xfrm>
              <a:custGeom>
                <a:avLst/>
                <a:gdLst>
                  <a:gd name="T0" fmla="*/ 504 w 544"/>
                  <a:gd name="T1" fmla="*/ 41 h 634"/>
                  <a:gd name="T2" fmla="*/ 322 w 544"/>
                  <a:gd name="T3" fmla="*/ 56 h 634"/>
                  <a:gd name="T4" fmla="*/ 17 w 544"/>
                  <a:gd name="T5" fmla="*/ 379 h 634"/>
                  <a:gd name="T6" fmla="*/ 14 w 544"/>
                  <a:gd name="T7" fmla="*/ 520 h 634"/>
                  <a:gd name="T8" fmla="*/ 126 w 544"/>
                  <a:gd name="T9" fmla="*/ 385 h 634"/>
                  <a:gd name="T10" fmla="*/ 309 w 544"/>
                  <a:gd name="T11" fmla="*/ 195 h 634"/>
                  <a:gd name="T12" fmla="*/ 454 w 544"/>
                  <a:gd name="T13" fmla="*/ 102 h 634"/>
                  <a:gd name="T14" fmla="*/ 467 w 544"/>
                  <a:gd name="T15" fmla="*/ 122 h 634"/>
                  <a:gd name="T16" fmla="*/ 364 w 544"/>
                  <a:gd name="T17" fmla="*/ 189 h 634"/>
                  <a:gd name="T18" fmla="*/ 228 w 544"/>
                  <a:gd name="T19" fmla="*/ 320 h 634"/>
                  <a:gd name="T20" fmla="*/ 41 w 544"/>
                  <a:gd name="T21" fmla="*/ 527 h 634"/>
                  <a:gd name="T22" fmla="*/ 17 w 544"/>
                  <a:gd name="T23" fmla="*/ 559 h 634"/>
                  <a:gd name="T24" fmla="*/ 14 w 544"/>
                  <a:gd name="T25" fmla="*/ 628 h 634"/>
                  <a:gd name="T26" fmla="*/ 43 w 544"/>
                  <a:gd name="T27" fmla="*/ 598 h 634"/>
                  <a:gd name="T28" fmla="*/ 271 w 544"/>
                  <a:gd name="T29" fmla="*/ 453 h 634"/>
                  <a:gd name="T30" fmla="*/ 495 w 544"/>
                  <a:gd name="T31" fmla="*/ 236 h 634"/>
                  <a:gd name="T32" fmla="*/ 543 w 544"/>
                  <a:gd name="T33" fmla="*/ 104 h 634"/>
                  <a:gd name="T34" fmla="*/ 504 w 544"/>
                  <a:gd name="T35" fmla="*/ 41 h 6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544" h="634">
                    <a:moveTo>
                      <a:pt x="504" y="41"/>
                    </a:moveTo>
                    <a:cubicBezTo>
                      <a:pt x="466" y="33"/>
                      <a:pt x="403" y="0"/>
                      <a:pt x="322" y="56"/>
                    </a:cubicBezTo>
                    <a:cubicBezTo>
                      <a:pt x="241" y="112"/>
                      <a:pt x="68" y="302"/>
                      <a:pt x="17" y="379"/>
                    </a:cubicBezTo>
                    <a:lnTo>
                      <a:pt x="14" y="520"/>
                    </a:lnTo>
                    <a:cubicBezTo>
                      <a:pt x="32" y="521"/>
                      <a:pt x="77" y="439"/>
                      <a:pt x="126" y="385"/>
                    </a:cubicBezTo>
                    <a:cubicBezTo>
                      <a:pt x="175" y="331"/>
                      <a:pt x="255" y="241"/>
                      <a:pt x="309" y="195"/>
                    </a:cubicBezTo>
                    <a:cubicBezTo>
                      <a:pt x="364" y="148"/>
                      <a:pt x="428" y="114"/>
                      <a:pt x="454" y="102"/>
                    </a:cubicBezTo>
                    <a:cubicBezTo>
                      <a:pt x="480" y="90"/>
                      <a:pt x="483" y="108"/>
                      <a:pt x="467" y="122"/>
                    </a:cubicBezTo>
                    <a:cubicBezTo>
                      <a:pt x="453" y="138"/>
                      <a:pt x="403" y="156"/>
                      <a:pt x="364" y="189"/>
                    </a:cubicBezTo>
                    <a:cubicBezTo>
                      <a:pt x="324" y="222"/>
                      <a:pt x="283" y="263"/>
                      <a:pt x="228" y="320"/>
                    </a:cubicBezTo>
                    <a:cubicBezTo>
                      <a:pt x="175" y="375"/>
                      <a:pt x="76" y="487"/>
                      <a:pt x="41" y="527"/>
                    </a:cubicBezTo>
                    <a:cubicBezTo>
                      <a:pt x="6" y="567"/>
                      <a:pt x="21" y="542"/>
                      <a:pt x="17" y="559"/>
                    </a:cubicBezTo>
                    <a:cubicBezTo>
                      <a:pt x="13" y="576"/>
                      <a:pt x="10" y="622"/>
                      <a:pt x="14" y="628"/>
                    </a:cubicBezTo>
                    <a:cubicBezTo>
                      <a:pt x="18" y="634"/>
                      <a:pt x="0" y="627"/>
                      <a:pt x="43" y="598"/>
                    </a:cubicBezTo>
                    <a:cubicBezTo>
                      <a:pt x="86" y="569"/>
                      <a:pt x="195" y="514"/>
                      <a:pt x="271" y="453"/>
                    </a:cubicBezTo>
                    <a:cubicBezTo>
                      <a:pt x="345" y="392"/>
                      <a:pt x="450" y="294"/>
                      <a:pt x="495" y="236"/>
                    </a:cubicBezTo>
                    <a:cubicBezTo>
                      <a:pt x="541" y="178"/>
                      <a:pt x="541" y="136"/>
                      <a:pt x="543" y="104"/>
                    </a:cubicBezTo>
                    <a:cubicBezTo>
                      <a:pt x="544" y="72"/>
                      <a:pt x="540" y="49"/>
                      <a:pt x="504" y="4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12" name="Freeform 75"/>
              <p:cNvSpPr>
                <a:spLocks/>
              </p:cNvSpPr>
              <p:nvPr/>
            </p:nvSpPr>
            <p:spPr bwMode="white">
              <a:xfrm>
                <a:off x="0" y="0"/>
                <a:ext cx="499" cy="186"/>
              </a:xfrm>
              <a:custGeom>
                <a:avLst/>
                <a:gdLst>
                  <a:gd name="T0" fmla="*/ 462 w 499"/>
                  <a:gd name="T1" fmla="*/ 144 h 186"/>
                  <a:gd name="T2" fmla="*/ 485 w 499"/>
                  <a:gd name="T3" fmla="*/ 112 h 186"/>
                  <a:gd name="T4" fmla="*/ 474 w 499"/>
                  <a:gd name="T5" fmla="*/ 58 h 186"/>
                  <a:gd name="T6" fmla="*/ 411 w 499"/>
                  <a:gd name="T7" fmla="*/ 3 h 186"/>
                  <a:gd name="T8" fmla="*/ 0 w 499"/>
                  <a:gd name="T9" fmla="*/ 0 h 186"/>
                  <a:gd name="T10" fmla="*/ 3 w 499"/>
                  <a:gd name="T11" fmla="*/ 60 h 186"/>
                  <a:gd name="T12" fmla="*/ 162 w 499"/>
                  <a:gd name="T13" fmla="*/ 47 h 186"/>
                  <a:gd name="T14" fmla="*/ 333 w 499"/>
                  <a:gd name="T15" fmla="*/ 73 h 186"/>
                  <a:gd name="T16" fmla="*/ 382 w 499"/>
                  <a:gd name="T17" fmla="*/ 97 h 186"/>
                  <a:gd name="T18" fmla="*/ 379 w 499"/>
                  <a:gd name="T19" fmla="*/ 114 h 186"/>
                  <a:gd name="T20" fmla="*/ 312 w 499"/>
                  <a:gd name="T21" fmla="*/ 87 h 186"/>
                  <a:gd name="T22" fmla="*/ 159 w 499"/>
                  <a:gd name="T23" fmla="*/ 64 h 186"/>
                  <a:gd name="T24" fmla="*/ 3 w 499"/>
                  <a:gd name="T25" fmla="*/ 87 h 186"/>
                  <a:gd name="T26" fmla="*/ 3 w 499"/>
                  <a:gd name="T27" fmla="*/ 150 h 186"/>
                  <a:gd name="T28" fmla="*/ 264 w 499"/>
                  <a:gd name="T29" fmla="*/ 185 h 186"/>
                  <a:gd name="T30" fmla="*/ 462 w 499"/>
                  <a:gd name="T31" fmla="*/ 144 h 18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99" h="186">
                    <a:moveTo>
                      <a:pt x="462" y="144"/>
                    </a:moveTo>
                    <a:cubicBezTo>
                      <a:pt x="499" y="132"/>
                      <a:pt x="483" y="126"/>
                      <a:pt x="485" y="112"/>
                    </a:cubicBezTo>
                    <a:cubicBezTo>
                      <a:pt x="487" y="99"/>
                      <a:pt x="486" y="76"/>
                      <a:pt x="474" y="58"/>
                    </a:cubicBezTo>
                    <a:cubicBezTo>
                      <a:pt x="462" y="40"/>
                      <a:pt x="490" y="13"/>
                      <a:pt x="411" y="3"/>
                    </a:cubicBezTo>
                    <a:lnTo>
                      <a:pt x="0" y="0"/>
                    </a:lnTo>
                    <a:lnTo>
                      <a:pt x="3" y="60"/>
                    </a:lnTo>
                    <a:cubicBezTo>
                      <a:pt x="30" y="68"/>
                      <a:pt x="107" y="45"/>
                      <a:pt x="162" y="47"/>
                    </a:cubicBezTo>
                    <a:cubicBezTo>
                      <a:pt x="217" y="49"/>
                      <a:pt x="296" y="64"/>
                      <a:pt x="333" y="73"/>
                    </a:cubicBezTo>
                    <a:cubicBezTo>
                      <a:pt x="369" y="81"/>
                      <a:pt x="374" y="90"/>
                      <a:pt x="382" y="97"/>
                    </a:cubicBezTo>
                    <a:cubicBezTo>
                      <a:pt x="389" y="104"/>
                      <a:pt x="390" y="116"/>
                      <a:pt x="379" y="114"/>
                    </a:cubicBezTo>
                    <a:cubicBezTo>
                      <a:pt x="367" y="112"/>
                      <a:pt x="350" y="95"/>
                      <a:pt x="312" y="87"/>
                    </a:cubicBezTo>
                    <a:cubicBezTo>
                      <a:pt x="276" y="79"/>
                      <a:pt x="210" y="64"/>
                      <a:pt x="159" y="64"/>
                    </a:cubicBezTo>
                    <a:cubicBezTo>
                      <a:pt x="108" y="64"/>
                      <a:pt x="29" y="73"/>
                      <a:pt x="3" y="87"/>
                    </a:cubicBezTo>
                    <a:lnTo>
                      <a:pt x="3" y="150"/>
                    </a:lnTo>
                    <a:cubicBezTo>
                      <a:pt x="46" y="166"/>
                      <a:pt x="188" y="186"/>
                      <a:pt x="264" y="185"/>
                    </a:cubicBezTo>
                    <a:cubicBezTo>
                      <a:pt x="340" y="184"/>
                      <a:pt x="426" y="156"/>
                      <a:pt x="462" y="14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13" name="Group 76"/>
              <p:cNvGrpSpPr>
                <a:grpSpLocks/>
              </p:cNvGrpSpPr>
              <p:nvPr/>
            </p:nvGrpSpPr>
            <p:grpSpPr bwMode="auto">
              <a:xfrm>
                <a:off x="1485" y="2469"/>
                <a:ext cx="930" cy="764"/>
                <a:chOff x="3387" y="1456"/>
                <a:chExt cx="1707" cy="1402"/>
              </a:xfrm>
            </p:grpSpPr>
            <p:sp>
              <p:nvSpPr>
                <p:cNvPr id="3130" name="Freeform 77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31" name="Freeform 78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32" name="Freeform 79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114" name="Group 80"/>
              <p:cNvGrpSpPr>
                <a:grpSpLocks/>
              </p:cNvGrpSpPr>
              <p:nvPr/>
            </p:nvGrpSpPr>
            <p:grpSpPr bwMode="auto">
              <a:xfrm>
                <a:off x="1500" y="90"/>
                <a:ext cx="930" cy="764"/>
                <a:chOff x="3387" y="1456"/>
                <a:chExt cx="1707" cy="1402"/>
              </a:xfrm>
            </p:grpSpPr>
            <p:sp>
              <p:nvSpPr>
                <p:cNvPr id="3127" name="Freeform 81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28" name="Freeform 82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29" name="Freeform 83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3115" name="Freeform 84"/>
              <p:cNvSpPr>
                <a:spLocks/>
              </p:cNvSpPr>
              <p:nvPr/>
            </p:nvSpPr>
            <p:spPr bwMode="white">
              <a:xfrm>
                <a:off x="2998" y="3579"/>
                <a:ext cx="678" cy="738"/>
              </a:xfrm>
              <a:custGeom>
                <a:avLst/>
                <a:gdLst>
                  <a:gd name="T0" fmla="*/ 577 w 678"/>
                  <a:gd name="T1" fmla="*/ 17 h 738"/>
                  <a:gd name="T2" fmla="*/ 341 w 678"/>
                  <a:gd name="T3" fmla="*/ 100 h 738"/>
                  <a:gd name="T4" fmla="*/ 54 w 678"/>
                  <a:gd name="T5" fmla="*/ 621 h 738"/>
                  <a:gd name="T6" fmla="*/ 17 w 678"/>
                  <a:gd name="T7" fmla="*/ 735 h 738"/>
                  <a:gd name="T8" fmla="*/ 140 w 678"/>
                  <a:gd name="T9" fmla="*/ 738 h 738"/>
                  <a:gd name="T10" fmla="*/ 198 w 678"/>
                  <a:gd name="T11" fmla="*/ 614 h 738"/>
                  <a:gd name="T12" fmla="*/ 375 w 678"/>
                  <a:gd name="T13" fmla="*/ 292 h 738"/>
                  <a:gd name="T14" fmla="*/ 534 w 678"/>
                  <a:gd name="T15" fmla="*/ 115 h 738"/>
                  <a:gd name="T16" fmla="*/ 559 w 678"/>
                  <a:gd name="T17" fmla="*/ 138 h 738"/>
                  <a:gd name="T18" fmla="*/ 445 w 678"/>
                  <a:gd name="T19" fmla="*/ 264 h 738"/>
                  <a:gd name="T20" fmla="*/ 311 w 678"/>
                  <a:gd name="T21" fmla="*/ 487 h 738"/>
                  <a:gd name="T22" fmla="*/ 188 w 678"/>
                  <a:gd name="T23" fmla="*/ 738 h 738"/>
                  <a:gd name="T24" fmla="*/ 353 w 678"/>
                  <a:gd name="T25" fmla="*/ 738 h 738"/>
                  <a:gd name="T26" fmla="*/ 417 w 678"/>
                  <a:gd name="T27" fmla="*/ 651 h 738"/>
                  <a:gd name="T28" fmla="*/ 638 w 678"/>
                  <a:gd name="T29" fmla="*/ 279 h 738"/>
                  <a:gd name="T30" fmla="*/ 653 w 678"/>
                  <a:gd name="T31" fmla="*/ 85 h 738"/>
                  <a:gd name="T32" fmla="*/ 577 w 678"/>
                  <a:gd name="T33" fmla="*/ 17 h 7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78" h="738">
                    <a:moveTo>
                      <a:pt x="577" y="17"/>
                    </a:moveTo>
                    <a:cubicBezTo>
                      <a:pt x="525" y="19"/>
                      <a:pt x="428" y="0"/>
                      <a:pt x="341" y="100"/>
                    </a:cubicBezTo>
                    <a:cubicBezTo>
                      <a:pt x="253" y="202"/>
                      <a:pt x="108" y="515"/>
                      <a:pt x="54" y="621"/>
                    </a:cubicBezTo>
                    <a:cubicBezTo>
                      <a:pt x="0" y="727"/>
                      <a:pt x="3" y="716"/>
                      <a:pt x="17" y="735"/>
                    </a:cubicBezTo>
                    <a:lnTo>
                      <a:pt x="140" y="738"/>
                    </a:lnTo>
                    <a:cubicBezTo>
                      <a:pt x="170" y="718"/>
                      <a:pt x="159" y="688"/>
                      <a:pt x="198" y="614"/>
                    </a:cubicBezTo>
                    <a:cubicBezTo>
                      <a:pt x="237" y="540"/>
                      <a:pt x="318" y="375"/>
                      <a:pt x="375" y="292"/>
                    </a:cubicBezTo>
                    <a:cubicBezTo>
                      <a:pt x="431" y="209"/>
                      <a:pt x="503" y="140"/>
                      <a:pt x="534" y="115"/>
                    </a:cubicBezTo>
                    <a:cubicBezTo>
                      <a:pt x="565" y="89"/>
                      <a:pt x="574" y="113"/>
                      <a:pt x="559" y="138"/>
                    </a:cubicBezTo>
                    <a:cubicBezTo>
                      <a:pt x="544" y="162"/>
                      <a:pt x="487" y="206"/>
                      <a:pt x="445" y="264"/>
                    </a:cubicBezTo>
                    <a:cubicBezTo>
                      <a:pt x="404" y="323"/>
                      <a:pt x="354" y="408"/>
                      <a:pt x="311" y="487"/>
                    </a:cubicBezTo>
                    <a:cubicBezTo>
                      <a:pt x="268" y="566"/>
                      <a:pt x="181" y="696"/>
                      <a:pt x="188" y="738"/>
                    </a:cubicBezTo>
                    <a:lnTo>
                      <a:pt x="353" y="738"/>
                    </a:lnTo>
                    <a:cubicBezTo>
                      <a:pt x="391" y="724"/>
                      <a:pt x="370" y="727"/>
                      <a:pt x="417" y="651"/>
                    </a:cubicBezTo>
                    <a:cubicBezTo>
                      <a:pt x="464" y="575"/>
                      <a:pt x="599" y="373"/>
                      <a:pt x="638" y="279"/>
                    </a:cubicBezTo>
                    <a:cubicBezTo>
                      <a:pt x="678" y="185"/>
                      <a:pt x="663" y="128"/>
                      <a:pt x="653" y="85"/>
                    </a:cubicBezTo>
                    <a:cubicBezTo>
                      <a:pt x="643" y="41"/>
                      <a:pt x="629" y="14"/>
                      <a:pt x="577" y="17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16" name="Freeform 85"/>
              <p:cNvSpPr>
                <a:spLocks/>
              </p:cNvSpPr>
              <p:nvPr/>
            </p:nvSpPr>
            <p:spPr bwMode="white">
              <a:xfrm rot="-744944">
                <a:off x="3996" y="3377"/>
                <a:ext cx="729" cy="1047"/>
              </a:xfrm>
              <a:custGeom>
                <a:avLst/>
                <a:gdLst>
                  <a:gd name="T0" fmla="*/ 1 w 1456"/>
                  <a:gd name="T1" fmla="*/ 1 h 2088"/>
                  <a:gd name="T2" fmla="*/ 3 w 1456"/>
                  <a:gd name="T3" fmla="*/ 1 h 2088"/>
                  <a:gd name="T4" fmla="*/ 6 w 1456"/>
                  <a:gd name="T5" fmla="*/ 5 h 2088"/>
                  <a:gd name="T6" fmla="*/ 6 w 1456"/>
                  <a:gd name="T7" fmla="*/ 8 h 2088"/>
                  <a:gd name="T8" fmla="*/ 6 w 1456"/>
                  <a:gd name="T9" fmla="*/ 8 h 2088"/>
                  <a:gd name="T10" fmla="*/ 4 w 1456"/>
                  <a:gd name="T11" fmla="*/ 5 h 2088"/>
                  <a:gd name="T12" fmla="*/ 3 w 1456"/>
                  <a:gd name="T13" fmla="*/ 3 h 2088"/>
                  <a:gd name="T14" fmla="*/ 2 w 1456"/>
                  <a:gd name="T15" fmla="*/ 1 h 2088"/>
                  <a:gd name="T16" fmla="*/ 1 w 1456"/>
                  <a:gd name="T17" fmla="*/ 2 h 2088"/>
                  <a:gd name="T18" fmla="*/ 2 w 1456"/>
                  <a:gd name="T19" fmla="*/ 3 h 2088"/>
                  <a:gd name="T20" fmla="*/ 3 w 1456"/>
                  <a:gd name="T21" fmla="*/ 4 h 2088"/>
                  <a:gd name="T22" fmla="*/ 5 w 1456"/>
                  <a:gd name="T23" fmla="*/ 7 h 2088"/>
                  <a:gd name="T24" fmla="*/ 6 w 1456"/>
                  <a:gd name="T25" fmla="*/ 8 h 2088"/>
                  <a:gd name="T26" fmla="*/ 6 w 1456"/>
                  <a:gd name="T27" fmla="*/ 8 h 2088"/>
                  <a:gd name="T28" fmla="*/ 5 w 1456"/>
                  <a:gd name="T29" fmla="*/ 8 h 2088"/>
                  <a:gd name="T30" fmla="*/ 3 w 1456"/>
                  <a:gd name="T31" fmla="*/ 6 h 2088"/>
                  <a:gd name="T32" fmla="*/ 1 w 1456"/>
                  <a:gd name="T33" fmla="*/ 3 h 2088"/>
                  <a:gd name="T34" fmla="*/ 1 w 1456"/>
                  <a:gd name="T35" fmla="*/ 1 h 2088"/>
                  <a:gd name="T36" fmla="*/ 1 w 1456"/>
                  <a:gd name="T37" fmla="*/ 1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117" name="Freeform 86"/>
              <p:cNvSpPr>
                <a:spLocks/>
              </p:cNvSpPr>
              <p:nvPr/>
            </p:nvSpPr>
            <p:spPr bwMode="white">
              <a:xfrm>
                <a:off x="3685" y="3623"/>
                <a:ext cx="472" cy="726"/>
              </a:xfrm>
              <a:custGeom>
                <a:avLst/>
                <a:gdLst>
                  <a:gd name="T0" fmla="*/ 116 w 472"/>
                  <a:gd name="T1" fmla="*/ 694 h 726"/>
                  <a:gd name="T2" fmla="*/ 41 w 472"/>
                  <a:gd name="T3" fmla="*/ 440 h 726"/>
                  <a:gd name="T4" fmla="*/ 6 w 472"/>
                  <a:gd name="T5" fmla="*/ 148 h 726"/>
                  <a:gd name="T6" fmla="*/ 78 w 472"/>
                  <a:gd name="T7" fmla="*/ 28 h 726"/>
                  <a:gd name="T8" fmla="*/ 222 w 472"/>
                  <a:gd name="T9" fmla="*/ 28 h 726"/>
                  <a:gd name="T10" fmla="*/ 317 w 472"/>
                  <a:gd name="T11" fmla="*/ 196 h 726"/>
                  <a:gd name="T12" fmla="*/ 437 w 472"/>
                  <a:gd name="T13" fmla="*/ 555 h 726"/>
                  <a:gd name="T14" fmla="*/ 458 w 472"/>
                  <a:gd name="T15" fmla="*/ 691 h 726"/>
                  <a:gd name="T16" fmla="*/ 350 w 472"/>
                  <a:gd name="T17" fmla="*/ 694 h 726"/>
                  <a:gd name="T18" fmla="*/ 341 w 472"/>
                  <a:gd name="T19" fmla="*/ 651 h 726"/>
                  <a:gd name="T20" fmla="*/ 198 w 472"/>
                  <a:gd name="T21" fmla="*/ 244 h 726"/>
                  <a:gd name="T22" fmla="*/ 150 w 472"/>
                  <a:gd name="T23" fmla="*/ 172 h 726"/>
                  <a:gd name="T24" fmla="*/ 150 w 472"/>
                  <a:gd name="T25" fmla="*/ 220 h 726"/>
                  <a:gd name="T26" fmla="*/ 269 w 472"/>
                  <a:gd name="T27" fmla="*/ 531 h 726"/>
                  <a:gd name="T28" fmla="*/ 311 w 472"/>
                  <a:gd name="T29" fmla="*/ 691 h 726"/>
                  <a:gd name="T30" fmla="*/ 116 w 472"/>
                  <a:gd name="T31" fmla="*/ 694 h 72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72" h="726">
                    <a:moveTo>
                      <a:pt x="116" y="694"/>
                    </a:moveTo>
                    <a:cubicBezTo>
                      <a:pt x="71" y="652"/>
                      <a:pt x="59" y="531"/>
                      <a:pt x="41" y="440"/>
                    </a:cubicBezTo>
                    <a:cubicBezTo>
                      <a:pt x="23" y="349"/>
                      <a:pt x="0" y="216"/>
                      <a:pt x="6" y="148"/>
                    </a:cubicBezTo>
                    <a:cubicBezTo>
                      <a:pt x="12" y="79"/>
                      <a:pt x="42" y="48"/>
                      <a:pt x="78" y="28"/>
                    </a:cubicBezTo>
                    <a:cubicBezTo>
                      <a:pt x="114" y="8"/>
                      <a:pt x="182" y="0"/>
                      <a:pt x="222" y="28"/>
                    </a:cubicBezTo>
                    <a:cubicBezTo>
                      <a:pt x="261" y="56"/>
                      <a:pt x="281" y="108"/>
                      <a:pt x="317" y="196"/>
                    </a:cubicBezTo>
                    <a:cubicBezTo>
                      <a:pt x="353" y="284"/>
                      <a:pt x="414" y="473"/>
                      <a:pt x="437" y="555"/>
                    </a:cubicBezTo>
                    <a:cubicBezTo>
                      <a:pt x="460" y="637"/>
                      <a:pt x="472" y="668"/>
                      <a:pt x="458" y="691"/>
                    </a:cubicBezTo>
                    <a:lnTo>
                      <a:pt x="350" y="694"/>
                    </a:lnTo>
                    <a:cubicBezTo>
                      <a:pt x="331" y="687"/>
                      <a:pt x="366" y="726"/>
                      <a:pt x="341" y="651"/>
                    </a:cubicBezTo>
                    <a:cubicBezTo>
                      <a:pt x="316" y="576"/>
                      <a:pt x="230" y="323"/>
                      <a:pt x="198" y="244"/>
                    </a:cubicBezTo>
                    <a:cubicBezTo>
                      <a:pt x="166" y="164"/>
                      <a:pt x="158" y="176"/>
                      <a:pt x="150" y="172"/>
                    </a:cubicBezTo>
                    <a:cubicBezTo>
                      <a:pt x="142" y="168"/>
                      <a:pt x="130" y="160"/>
                      <a:pt x="150" y="220"/>
                    </a:cubicBezTo>
                    <a:cubicBezTo>
                      <a:pt x="170" y="280"/>
                      <a:pt x="242" y="453"/>
                      <a:pt x="269" y="531"/>
                    </a:cubicBezTo>
                    <a:cubicBezTo>
                      <a:pt x="296" y="609"/>
                      <a:pt x="337" y="664"/>
                      <a:pt x="311" y="691"/>
                    </a:cubicBezTo>
                    <a:lnTo>
                      <a:pt x="116" y="694"/>
                    </a:ln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3118" name="Group 87"/>
              <p:cNvGrpSpPr>
                <a:grpSpLocks/>
              </p:cNvGrpSpPr>
              <p:nvPr/>
            </p:nvGrpSpPr>
            <p:grpSpPr bwMode="auto">
              <a:xfrm>
                <a:off x="3959" y="330"/>
                <a:ext cx="1724" cy="1316"/>
                <a:chOff x="196" y="1100"/>
                <a:chExt cx="2234" cy="1706"/>
              </a:xfrm>
            </p:grpSpPr>
            <p:sp>
              <p:nvSpPr>
                <p:cNvPr id="3122" name="Freeform 8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23" name="Freeform 8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24" name="Freeform 9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25" name="Freeform 9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26" name="Freeform 9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119" name="Group 93"/>
              <p:cNvGrpSpPr>
                <a:grpSpLocks/>
              </p:cNvGrpSpPr>
              <p:nvPr/>
            </p:nvGrpSpPr>
            <p:grpSpPr bwMode="auto">
              <a:xfrm>
                <a:off x="151" y="-2"/>
                <a:ext cx="209" cy="4316"/>
                <a:chOff x="1834" y="-2"/>
                <a:chExt cx="209" cy="4316"/>
              </a:xfrm>
            </p:grpSpPr>
            <p:sp>
              <p:nvSpPr>
                <p:cNvPr id="3120" name="Freeform 94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121" name="Freeform 95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0 w 110"/>
                    <a:gd name="T1" fmla="*/ 613 h 2131"/>
                    <a:gd name="T2" fmla="*/ 0 w 110"/>
                    <a:gd name="T3" fmla="*/ 279 h 2131"/>
                    <a:gd name="T4" fmla="*/ 0 w 110"/>
                    <a:gd name="T5" fmla="*/ 105 h 2131"/>
                    <a:gd name="T6" fmla="*/ 0 w 110"/>
                    <a:gd name="T7" fmla="*/ 37 h 2131"/>
                    <a:gd name="T8" fmla="*/ 0 w 110"/>
                    <a:gd name="T9" fmla="*/ 5 h 2131"/>
                    <a:gd name="T10" fmla="*/ 0 w 110"/>
                    <a:gd name="T11" fmla="*/ 5 h 2131"/>
                    <a:gd name="T12" fmla="*/ 0 w 110"/>
                    <a:gd name="T13" fmla="*/ 41 h 2131"/>
                    <a:gd name="T14" fmla="*/ 0 w 110"/>
                    <a:gd name="T15" fmla="*/ 170 h 2131"/>
                    <a:gd name="T16" fmla="*/ 0 w 110"/>
                    <a:gd name="T17" fmla="*/ 475 h 2131"/>
                    <a:gd name="T18" fmla="*/ 0 w 110"/>
                    <a:gd name="T19" fmla="*/ 1097 h 2131"/>
                    <a:gd name="T20" fmla="*/ 0 w 110"/>
                    <a:gd name="T21" fmla="*/ 2073 h 2131"/>
                    <a:gd name="T22" fmla="*/ 0 w 110"/>
                    <a:gd name="T23" fmla="*/ 2628 h 2131"/>
                    <a:gd name="T24" fmla="*/ 0 w 110"/>
                    <a:gd name="T25" fmla="*/ 2737 h 2131"/>
                    <a:gd name="T26" fmla="*/ 0 w 110"/>
                    <a:gd name="T27" fmla="*/ 2737 h 2131"/>
                    <a:gd name="T28" fmla="*/ 0 w 110"/>
                    <a:gd name="T29" fmla="*/ 1904 h 2131"/>
                    <a:gd name="T30" fmla="*/ 0 w 110"/>
                    <a:gd name="T31" fmla="*/ 613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081" name="Rectangle 96"/>
            <p:cNvSpPr>
              <a:spLocks noChangeArrowheads="1"/>
            </p:cNvSpPr>
            <p:nvPr/>
          </p:nvSpPr>
          <p:spPr bwMode="gray">
            <a:xfrm>
              <a:off x="813" y="3"/>
              <a:ext cx="4945" cy="950"/>
            </a:xfrm>
            <a:prstGeom prst="rect">
              <a:avLst/>
            </a:prstGeom>
            <a:solidFill>
              <a:schemeClr val="folHlink">
                <a:alpha val="50195"/>
              </a:schemeClr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3082" name="Rectangle 97"/>
            <p:cNvSpPr>
              <a:spLocks noChangeArrowheads="1"/>
            </p:cNvSpPr>
            <p:nvPr/>
          </p:nvSpPr>
          <p:spPr bwMode="auto">
            <a:xfrm>
              <a:off x="1963" y="908"/>
              <a:ext cx="3793" cy="5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9CFFBB0-7DAC-47C0-BC48-F7BBE5AF85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49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4104" name="Group 3"/>
            <p:cNvGrpSpPr>
              <a:grpSpLocks/>
            </p:cNvGrpSpPr>
            <p:nvPr/>
          </p:nvGrpSpPr>
          <p:grpSpPr bwMode="auto">
            <a:xfrm rot="-215207">
              <a:off x="3692" y="233"/>
              <a:ext cx="1856" cy="3626"/>
              <a:chOff x="3010" y="777"/>
              <a:chExt cx="1856" cy="3626"/>
            </a:xfrm>
          </p:grpSpPr>
          <p:sp>
            <p:nvSpPr>
              <p:cNvPr id="4138" name="Freeform 4"/>
              <p:cNvSpPr>
                <a:spLocks/>
              </p:cNvSpPr>
              <p:nvPr/>
            </p:nvSpPr>
            <p:spPr bwMode="ltGray">
              <a:xfrm rot="12185230" flipV="1">
                <a:off x="3526" y="763"/>
                <a:ext cx="1333" cy="1485"/>
              </a:xfrm>
              <a:custGeom>
                <a:avLst/>
                <a:gdLst>
                  <a:gd name="T0" fmla="*/ 10134 w 596"/>
                  <a:gd name="T1" fmla="*/ 226141 h 666"/>
                  <a:gd name="T2" fmla="*/ 3628 w 596"/>
                  <a:gd name="T3" fmla="*/ 208275 h 666"/>
                  <a:gd name="T4" fmla="*/ 0 w 596"/>
                  <a:gd name="T5" fmla="*/ 176481 h 666"/>
                  <a:gd name="T6" fmla="*/ 2525 w 596"/>
                  <a:gd name="T7" fmla="*/ 135697 h 666"/>
                  <a:gd name="T8" fmla="*/ 15663 w 596"/>
                  <a:gd name="T9" fmla="*/ 92320 h 666"/>
                  <a:gd name="T10" fmla="*/ 43041 w 596"/>
                  <a:gd name="T11" fmla="*/ 51259 h 666"/>
                  <a:gd name="T12" fmla="*/ 88976 w 596"/>
                  <a:gd name="T13" fmla="*/ 18913 h 666"/>
                  <a:gd name="T14" fmla="*/ 154561 w 596"/>
                  <a:gd name="T15" fmla="*/ 1108 h 666"/>
                  <a:gd name="T16" fmla="*/ 237967 w 596"/>
                  <a:gd name="T17" fmla="*/ 5510 h 666"/>
                  <a:gd name="T18" fmla="*/ 303173 w 596"/>
                  <a:gd name="T19" fmla="*/ 41674 h 666"/>
                  <a:gd name="T20" fmla="*/ 346862 w 596"/>
                  <a:gd name="T21" fmla="*/ 100920 h 666"/>
                  <a:gd name="T22" fmla="*/ 370162 w 596"/>
                  <a:gd name="T23" fmla="*/ 173397 h 666"/>
                  <a:gd name="T24" fmla="*/ 372614 w 596"/>
                  <a:gd name="T25" fmla="*/ 249946 h 666"/>
                  <a:gd name="T26" fmla="*/ 354466 w 596"/>
                  <a:gd name="T27" fmla="*/ 320858 h 666"/>
                  <a:gd name="T28" fmla="*/ 317435 w 596"/>
                  <a:gd name="T29" fmla="*/ 375656 h 666"/>
                  <a:gd name="T30" fmla="*/ 261239 w 596"/>
                  <a:gd name="T31" fmla="*/ 405019 h 666"/>
                  <a:gd name="T32" fmla="*/ 243577 w 596"/>
                  <a:gd name="T33" fmla="*/ 402428 h 666"/>
                  <a:gd name="T34" fmla="*/ 276032 w 596"/>
                  <a:gd name="T35" fmla="*/ 377043 h 666"/>
                  <a:gd name="T36" fmla="*/ 301772 w 596"/>
                  <a:gd name="T37" fmla="*/ 332397 h 666"/>
                  <a:gd name="T38" fmla="*/ 318565 w 596"/>
                  <a:gd name="T39" fmla="*/ 277236 h 666"/>
                  <a:gd name="T40" fmla="*/ 325547 w 596"/>
                  <a:gd name="T41" fmla="*/ 217044 h 666"/>
                  <a:gd name="T42" fmla="*/ 321922 w 596"/>
                  <a:gd name="T43" fmla="*/ 157584 h 666"/>
                  <a:gd name="T44" fmla="*/ 303779 w 596"/>
                  <a:gd name="T45" fmla="*/ 106309 h 666"/>
                  <a:gd name="T46" fmla="*/ 270993 w 596"/>
                  <a:gd name="T47" fmla="*/ 68439 h 666"/>
                  <a:gd name="T48" fmla="*/ 213667 w 596"/>
                  <a:gd name="T49" fmla="*/ 45685 h 666"/>
                  <a:gd name="T50" fmla="*/ 153970 w 596"/>
                  <a:gd name="T51" fmla="*/ 37248 h 666"/>
                  <a:gd name="T52" fmla="*/ 108906 w 596"/>
                  <a:gd name="T53" fmla="*/ 43255 h 666"/>
                  <a:gd name="T54" fmla="*/ 75845 w 596"/>
                  <a:gd name="T55" fmla="*/ 61670 h 666"/>
                  <a:gd name="T56" fmla="*/ 52548 w 596"/>
                  <a:gd name="T57" fmla="*/ 90933 h 666"/>
                  <a:gd name="T58" fmla="*/ 35530 w 596"/>
                  <a:gd name="T59" fmla="*/ 125710 h 666"/>
                  <a:gd name="T60" fmla="*/ 24891 w 596"/>
                  <a:gd name="T61" fmla="*/ 166006 h 666"/>
                  <a:gd name="T62" fmla="*/ 17642 w 596"/>
                  <a:gd name="T63" fmla="*/ 207191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39" name="Freeform 5"/>
              <p:cNvSpPr>
                <a:spLocks/>
              </p:cNvSpPr>
              <p:nvPr/>
            </p:nvSpPr>
            <p:spPr bwMode="ltGray">
              <a:xfrm rot="12185230" flipV="1">
                <a:off x="4021" y="1785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15802 h 237"/>
                  <a:gd name="T4" fmla="*/ 1951 w 257"/>
                  <a:gd name="T5" fmla="*/ 31726 h 237"/>
                  <a:gd name="T6" fmla="*/ 3455 w 257"/>
                  <a:gd name="T7" fmla="*/ 47553 h 237"/>
                  <a:gd name="T8" fmla="*/ 6383 w 257"/>
                  <a:gd name="T9" fmla="*/ 62387 h 237"/>
                  <a:gd name="T10" fmla="*/ 10727 w 257"/>
                  <a:gd name="T11" fmla="*/ 75648 h 237"/>
                  <a:gd name="T12" fmla="*/ 15959 w 257"/>
                  <a:gd name="T13" fmla="*/ 89540 h 237"/>
                  <a:gd name="T14" fmla="*/ 22460 w 257"/>
                  <a:gd name="T15" fmla="*/ 102360 h 237"/>
                  <a:gd name="T16" fmla="*/ 30216 w 257"/>
                  <a:gd name="T17" fmla="*/ 113087 h 237"/>
                  <a:gd name="T18" fmla="*/ 39792 w 257"/>
                  <a:gd name="T19" fmla="*/ 123304 h 237"/>
                  <a:gd name="T20" fmla="*/ 50997 w 257"/>
                  <a:gd name="T21" fmla="*/ 132062 h 237"/>
                  <a:gd name="T22" fmla="*/ 63017 w 257"/>
                  <a:gd name="T23" fmla="*/ 139171 h 237"/>
                  <a:gd name="T24" fmla="*/ 77803 w 257"/>
                  <a:gd name="T25" fmla="*/ 144817 h 237"/>
                  <a:gd name="T26" fmla="*/ 93815 w 257"/>
                  <a:gd name="T27" fmla="*/ 148492 h 237"/>
                  <a:gd name="T28" fmla="*/ 111749 w 257"/>
                  <a:gd name="T29" fmla="*/ 150522 h 237"/>
                  <a:gd name="T30" fmla="*/ 130635 w 257"/>
                  <a:gd name="T31" fmla="*/ 149912 h 237"/>
                  <a:gd name="T32" fmla="*/ 152613 w 257"/>
                  <a:gd name="T33" fmla="*/ 147358 h 237"/>
                  <a:gd name="T34" fmla="*/ 133025 w 257"/>
                  <a:gd name="T35" fmla="*/ 144186 h 237"/>
                  <a:gd name="T36" fmla="*/ 115697 w 257"/>
                  <a:gd name="T37" fmla="*/ 139778 h 237"/>
                  <a:gd name="T38" fmla="*/ 101031 w 257"/>
                  <a:gd name="T39" fmla="*/ 134592 h 237"/>
                  <a:gd name="T40" fmla="*/ 87916 w 257"/>
                  <a:gd name="T41" fmla="*/ 129524 h 237"/>
                  <a:gd name="T42" fmla="*/ 75905 w 257"/>
                  <a:gd name="T43" fmla="*/ 122471 h 237"/>
                  <a:gd name="T44" fmla="*/ 66551 w 257"/>
                  <a:gd name="T45" fmla="*/ 115644 h 237"/>
                  <a:gd name="T46" fmla="*/ 57702 w 257"/>
                  <a:gd name="T47" fmla="*/ 107374 h 237"/>
                  <a:gd name="T48" fmla="*/ 49901 w 257"/>
                  <a:gd name="T49" fmla="*/ 98300 h 237"/>
                  <a:gd name="T50" fmla="*/ 42718 w 257"/>
                  <a:gd name="T51" fmla="*/ 89540 h 237"/>
                  <a:gd name="T52" fmla="*/ 36337 w 257"/>
                  <a:gd name="T53" fmla="*/ 79323 h 237"/>
                  <a:gd name="T54" fmla="*/ 31016 w 257"/>
                  <a:gd name="T55" fmla="*/ 68035 h 237"/>
                  <a:gd name="T56" fmla="*/ 25611 w 257"/>
                  <a:gd name="T57" fmla="*/ 55786 h 237"/>
                  <a:gd name="T58" fmla="*/ 19490 w 257"/>
                  <a:gd name="T59" fmla="*/ 43874 h 237"/>
                  <a:gd name="T60" fmla="*/ 13600 w 257"/>
                  <a:gd name="T61" fmla="*/ 29758 h 237"/>
                  <a:gd name="T62" fmla="*/ 7183 w 257"/>
                  <a:gd name="T63" fmla="*/ 15296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40" name="Freeform 6"/>
              <p:cNvSpPr>
                <a:spLocks/>
              </p:cNvSpPr>
              <p:nvPr/>
            </p:nvSpPr>
            <p:spPr bwMode="ltGray">
              <a:xfrm rot="12185230" flipV="1">
                <a:off x="3631" y="2151"/>
                <a:ext cx="277" cy="249"/>
              </a:xfrm>
              <a:custGeom>
                <a:avLst/>
                <a:gdLst>
                  <a:gd name="T0" fmla="*/ 47731 w 124"/>
                  <a:gd name="T1" fmla="*/ 0 h 110"/>
                  <a:gd name="T2" fmla="*/ 76919 w 124"/>
                  <a:gd name="T3" fmla="*/ 74304 h 110"/>
                  <a:gd name="T4" fmla="*/ 74433 w 124"/>
                  <a:gd name="T5" fmla="*/ 73699 h 110"/>
                  <a:gd name="T6" fmla="*/ 66359 w 124"/>
                  <a:gd name="T7" fmla="*/ 72516 h 110"/>
                  <a:gd name="T8" fmla="*/ 55282 w 124"/>
                  <a:gd name="T9" fmla="*/ 69709 h 110"/>
                  <a:gd name="T10" fmla="*/ 42283 w 124"/>
                  <a:gd name="T11" fmla="*/ 68237 h 110"/>
                  <a:gd name="T12" fmla="*/ 28089 w 124"/>
                  <a:gd name="T13" fmla="*/ 66988 h 110"/>
                  <a:gd name="T14" fmla="*/ 15519 w 124"/>
                  <a:gd name="T15" fmla="*/ 67694 h 110"/>
                  <a:gd name="T16" fmla="*/ 5629 w 124"/>
                  <a:gd name="T17" fmla="*/ 70370 h 110"/>
                  <a:gd name="T18" fmla="*/ 0 w 124"/>
                  <a:gd name="T19" fmla="*/ 75902 h 110"/>
                  <a:gd name="T20" fmla="*/ 2520 w 124"/>
                  <a:gd name="T21" fmla="*/ 67694 h 110"/>
                  <a:gd name="T22" fmla="*/ 4959 w 124"/>
                  <a:gd name="T23" fmla="*/ 61231 h 110"/>
                  <a:gd name="T24" fmla="*/ 9965 w 124"/>
                  <a:gd name="T25" fmla="*/ 56636 h 110"/>
                  <a:gd name="T26" fmla="*/ 15519 w 124"/>
                  <a:gd name="T27" fmla="*/ 52358 h 110"/>
                  <a:gd name="T28" fmla="*/ 22261 w 124"/>
                  <a:gd name="T29" fmla="*/ 49621 h 110"/>
                  <a:gd name="T30" fmla="*/ 29208 w 124"/>
                  <a:gd name="T31" fmla="*/ 48972 h 110"/>
                  <a:gd name="T32" fmla="*/ 36653 w 124"/>
                  <a:gd name="T33" fmla="*/ 48972 h 110"/>
                  <a:gd name="T34" fmla="*/ 44722 w 124"/>
                  <a:gd name="T35" fmla="*/ 51117 h 110"/>
                  <a:gd name="T36" fmla="*/ 45227 w 124"/>
                  <a:gd name="T37" fmla="*/ 48972 h 110"/>
                  <a:gd name="T38" fmla="*/ 43230 w 124"/>
                  <a:gd name="T39" fmla="*/ 38624 h 110"/>
                  <a:gd name="T40" fmla="*/ 41613 w 124"/>
                  <a:gd name="T41" fmla="*/ 26204 h 110"/>
                  <a:gd name="T42" fmla="*/ 40266 w 124"/>
                  <a:gd name="T43" fmla="*/ 20737 h 110"/>
                  <a:gd name="T44" fmla="*/ 39173 w 124"/>
                  <a:gd name="T45" fmla="*/ 20737 h 110"/>
                  <a:gd name="T46" fmla="*/ 37781 w 124"/>
                  <a:gd name="T47" fmla="*/ 20031 h 110"/>
                  <a:gd name="T48" fmla="*/ 36653 w 124"/>
                  <a:gd name="T49" fmla="*/ 18012 h 110"/>
                  <a:gd name="T50" fmla="*/ 35262 w 124"/>
                  <a:gd name="T51" fmla="*/ 15855 h 110"/>
                  <a:gd name="T52" fmla="*/ 35262 w 124"/>
                  <a:gd name="T53" fmla="*/ 13073 h 110"/>
                  <a:gd name="T54" fmla="*/ 36653 w 124"/>
                  <a:gd name="T55" fmla="*/ 9684 h 110"/>
                  <a:gd name="T56" fmla="*/ 40764 w 124"/>
                  <a:gd name="T57" fmla="*/ 5544 h 110"/>
                  <a:gd name="T58" fmla="*/ 47731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41" name="Freeform 7"/>
              <p:cNvSpPr>
                <a:spLocks/>
              </p:cNvSpPr>
              <p:nvPr/>
            </p:nvSpPr>
            <p:spPr bwMode="ltGray">
              <a:xfrm rot="12185230" flipV="1">
                <a:off x="3971" y="961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3214 w 109"/>
                  <a:gd name="T3" fmla="*/ 485 h 156"/>
                  <a:gd name="T4" fmla="*/ 11585 w 109"/>
                  <a:gd name="T5" fmla="*/ 2885 h 156"/>
                  <a:gd name="T6" fmla="*/ 24100 w 109"/>
                  <a:gd name="T7" fmla="*/ 7243 h 156"/>
                  <a:gd name="T8" fmla="*/ 37624 w 109"/>
                  <a:gd name="T9" fmla="*/ 14274 h 156"/>
                  <a:gd name="T10" fmla="*/ 50668 w 109"/>
                  <a:gd name="T11" fmla="*/ 26412 h 156"/>
                  <a:gd name="T12" fmla="*/ 62637 w 109"/>
                  <a:gd name="T13" fmla="*/ 42525 h 156"/>
                  <a:gd name="T14" fmla="*/ 69881 w 109"/>
                  <a:gd name="T15" fmla="*/ 64702 h 156"/>
                  <a:gd name="T16" fmla="*/ 71030 w 109"/>
                  <a:gd name="T17" fmla="*/ 93492 h 156"/>
                  <a:gd name="T18" fmla="*/ 68326 w 109"/>
                  <a:gd name="T19" fmla="*/ 93492 h 156"/>
                  <a:gd name="T20" fmla="*/ 64601 w 109"/>
                  <a:gd name="T21" fmla="*/ 93492 h 156"/>
                  <a:gd name="T22" fmla="*/ 60596 w 109"/>
                  <a:gd name="T23" fmla="*/ 93492 h 156"/>
                  <a:gd name="T24" fmla="*/ 56847 w 109"/>
                  <a:gd name="T25" fmla="*/ 92415 h 156"/>
                  <a:gd name="T26" fmla="*/ 52736 w 109"/>
                  <a:gd name="T27" fmla="*/ 91579 h 156"/>
                  <a:gd name="T28" fmla="*/ 48092 w 109"/>
                  <a:gd name="T29" fmla="*/ 90015 h 156"/>
                  <a:gd name="T30" fmla="*/ 42904 w 109"/>
                  <a:gd name="T31" fmla="*/ 86957 h 156"/>
                  <a:gd name="T32" fmla="*/ 37624 w 109"/>
                  <a:gd name="T33" fmla="*/ 83211 h 156"/>
                  <a:gd name="T34" fmla="*/ 34430 w 109"/>
                  <a:gd name="T35" fmla="*/ 75479 h 156"/>
                  <a:gd name="T36" fmla="*/ 34430 w 109"/>
                  <a:gd name="T37" fmla="*/ 66484 h 156"/>
                  <a:gd name="T38" fmla="*/ 36496 w 109"/>
                  <a:gd name="T39" fmla="*/ 57682 h 156"/>
                  <a:gd name="T40" fmla="*/ 38544 w 109"/>
                  <a:gd name="T41" fmla="*/ 47984 h 156"/>
                  <a:gd name="T42" fmla="*/ 36496 w 109"/>
                  <a:gd name="T43" fmla="*/ 37187 h 156"/>
                  <a:gd name="T44" fmla="*/ 31320 w 109"/>
                  <a:gd name="T45" fmla="*/ 25932 h 156"/>
                  <a:gd name="T46" fmla="*/ 20234 w 109"/>
                  <a:gd name="T47" fmla="*/ 13655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42" name="Freeform 8"/>
              <p:cNvSpPr>
                <a:spLocks/>
              </p:cNvSpPr>
              <p:nvPr/>
            </p:nvSpPr>
            <p:spPr bwMode="ltGray">
              <a:xfrm rot="12185230" flipV="1">
                <a:off x="3836" y="2196"/>
                <a:ext cx="103" cy="209"/>
              </a:xfrm>
              <a:custGeom>
                <a:avLst/>
                <a:gdLst>
                  <a:gd name="T0" fmla="*/ 19534 w 46"/>
                  <a:gd name="T1" fmla="*/ 0 h 94"/>
                  <a:gd name="T2" fmla="*/ 12721 w 46"/>
                  <a:gd name="T3" fmla="*/ 22612 h 94"/>
                  <a:gd name="T4" fmla="*/ 9577 w 46"/>
                  <a:gd name="T5" fmla="*/ 37115 h 94"/>
                  <a:gd name="T6" fmla="*/ 7040 w 46"/>
                  <a:gd name="T7" fmla="*/ 47221 h 94"/>
                  <a:gd name="T8" fmla="*/ 0 w 46"/>
                  <a:gd name="T9" fmla="*/ 56188 h 94"/>
                  <a:gd name="T10" fmla="*/ 7546 w 46"/>
                  <a:gd name="T11" fmla="*/ 52639 h 94"/>
                  <a:gd name="T12" fmla="*/ 14630 w 46"/>
                  <a:gd name="T13" fmla="*/ 47823 h 94"/>
                  <a:gd name="T14" fmla="*/ 20311 w 46"/>
                  <a:gd name="T15" fmla="*/ 41086 h 94"/>
                  <a:gd name="T16" fmla="*/ 25439 w 46"/>
                  <a:gd name="T17" fmla="*/ 34060 h 94"/>
                  <a:gd name="T18" fmla="*/ 28484 w 46"/>
                  <a:gd name="T19" fmla="*/ 26350 h 94"/>
                  <a:gd name="T20" fmla="*/ 29109 w 46"/>
                  <a:gd name="T21" fmla="*/ 17981 h 94"/>
                  <a:gd name="T22" fmla="*/ 26446 w 46"/>
                  <a:gd name="T23" fmla="*/ 8794 h 94"/>
                  <a:gd name="T24" fmla="*/ 19534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43" name="Freeform 9"/>
              <p:cNvSpPr>
                <a:spLocks/>
              </p:cNvSpPr>
              <p:nvPr/>
            </p:nvSpPr>
            <p:spPr bwMode="ltGray">
              <a:xfrm rot="12185230" flipV="1">
                <a:off x="3887" y="1311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484 w 54"/>
                  <a:gd name="T3" fmla="*/ 639 h 40"/>
                  <a:gd name="T4" fmla="*/ 3467 w 54"/>
                  <a:gd name="T5" fmla="*/ 2077 h 40"/>
                  <a:gd name="T6" fmla="*/ 7704 w 54"/>
                  <a:gd name="T7" fmla="*/ 5310 h 40"/>
                  <a:gd name="T8" fmla="*/ 12509 w 54"/>
                  <a:gd name="T9" fmla="*/ 7893 h 40"/>
                  <a:gd name="T10" fmla="*/ 17120 w 54"/>
                  <a:gd name="T11" fmla="*/ 9968 h 40"/>
                  <a:gd name="T12" fmla="*/ 22529 w 54"/>
                  <a:gd name="T13" fmla="*/ 11198 h 40"/>
                  <a:gd name="T14" fmla="*/ 27313 w 54"/>
                  <a:gd name="T15" fmla="*/ 11948 h 40"/>
                  <a:gd name="T16" fmla="*/ 32142 w 54"/>
                  <a:gd name="T17" fmla="*/ 10514 h 40"/>
                  <a:gd name="T18" fmla="*/ 31527 w 54"/>
                  <a:gd name="T19" fmla="*/ 16382 h 40"/>
                  <a:gd name="T20" fmla="*/ 29749 w 54"/>
                  <a:gd name="T21" fmla="*/ 21688 h 40"/>
                  <a:gd name="T22" fmla="*/ 26238 w 54"/>
                  <a:gd name="T23" fmla="*/ 25196 h 40"/>
                  <a:gd name="T24" fmla="*/ 21907 w 54"/>
                  <a:gd name="T25" fmla="*/ 26345 h 40"/>
                  <a:gd name="T26" fmla="*/ 16638 w 54"/>
                  <a:gd name="T27" fmla="*/ 25733 h 40"/>
                  <a:gd name="T28" fmla="*/ 11216 w 54"/>
                  <a:gd name="T29" fmla="*/ 21040 h 40"/>
                  <a:gd name="T30" fmla="*/ 5907 w 54"/>
                  <a:gd name="T31" fmla="*/ 13102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44" name="Freeform 10"/>
              <p:cNvSpPr>
                <a:spLocks/>
              </p:cNvSpPr>
              <p:nvPr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3409 w 149"/>
                  <a:gd name="T3" fmla="*/ 33146 h 704"/>
                  <a:gd name="T4" fmla="*/ 9211 w 149"/>
                  <a:gd name="T5" fmla="*/ 75156 h 704"/>
                  <a:gd name="T6" fmla="*/ 16143 w 149"/>
                  <a:gd name="T7" fmla="*/ 128421 h 704"/>
                  <a:gd name="T8" fmla="*/ 23824 w 149"/>
                  <a:gd name="T9" fmla="*/ 197717 h 704"/>
                  <a:gd name="T10" fmla="*/ 33419 w 149"/>
                  <a:gd name="T11" fmla="*/ 283531 h 704"/>
                  <a:gd name="T12" fmla="*/ 42371 w 149"/>
                  <a:gd name="T13" fmla="*/ 375595 h 704"/>
                  <a:gd name="T14" fmla="*/ 51004 w 149"/>
                  <a:gd name="T15" fmla="*/ 481323 h 704"/>
                  <a:gd name="T16" fmla="*/ 57719 w 149"/>
                  <a:gd name="T17" fmla="*/ 603960 h 704"/>
                  <a:gd name="T18" fmla="*/ 64793 w 149"/>
                  <a:gd name="T19" fmla="*/ 734273 h 704"/>
                  <a:gd name="T20" fmla="*/ 69486 w 149"/>
                  <a:gd name="T21" fmla="*/ 884481 h 704"/>
                  <a:gd name="T22" fmla="*/ 71896 w 149"/>
                  <a:gd name="T23" fmla="*/ 1049049 h 704"/>
                  <a:gd name="T24" fmla="*/ 72950 w 149"/>
                  <a:gd name="T25" fmla="*/ 1221078 h 704"/>
                  <a:gd name="T26" fmla="*/ 69486 w 149"/>
                  <a:gd name="T27" fmla="*/ 1413287 h 704"/>
                  <a:gd name="T28" fmla="*/ 63041 w 149"/>
                  <a:gd name="T29" fmla="*/ 1616786 h 704"/>
                  <a:gd name="T30" fmla="*/ 53338 w 149"/>
                  <a:gd name="T31" fmla="*/ 1830787 h 704"/>
                  <a:gd name="T32" fmla="*/ 38688 w 149"/>
                  <a:gd name="T33" fmla="*/ 2066628 h 704"/>
                  <a:gd name="T34" fmla="*/ 22422 w 149"/>
                  <a:gd name="T35" fmla="*/ 2333923 h 704"/>
                  <a:gd name="T36" fmla="*/ 12243 w 149"/>
                  <a:gd name="T37" fmla="*/ 2581296 h 704"/>
                  <a:gd name="T38" fmla="*/ 5803 w 149"/>
                  <a:gd name="T39" fmla="*/ 2809661 h 704"/>
                  <a:gd name="T40" fmla="*/ 3409 w 149"/>
                  <a:gd name="T41" fmla="*/ 3029394 h 704"/>
                  <a:gd name="T42" fmla="*/ 3409 w 149"/>
                  <a:gd name="T43" fmla="*/ 3238292 h 704"/>
                  <a:gd name="T44" fmla="*/ 4737 w 149"/>
                  <a:gd name="T45" fmla="*/ 3432406 h 704"/>
                  <a:gd name="T46" fmla="*/ 7094 w 149"/>
                  <a:gd name="T47" fmla="*/ 3602759 h 704"/>
                  <a:gd name="T48" fmla="*/ 8157 w 149"/>
                  <a:gd name="T49" fmla="*/ 3769228 h 704"/>
                  <a:gd name="T50" fmla="*/ 23824 w 149"/>
                  <a:gd name="T51" fmla="*/ 3683387 h 704"/>
                  <a:gd name="T52" fmla="*/ 22422 w 149"/>
                  <a:gd name="T53" fmla="*/ 3640806 h 704"/>
                  <a:gd name="T54" fmla="*/ 20881 w 149"/>
                  <a:gd name="T55" fmla="*/ 3518167 h 704"/>
                  <a:gd name="T56" fmla="*/ 19131 w 149"/>
                  <a:gd name="T57" fmla="*/ 3329681 h 704"/>
                  <a:gd name="T58" fmla="*/ 20400 w 149"/>
                  <a:gd name="T59" fmla="*/ 3078854 h 704"/>
                  <a:gd name="T60" fmla="*/ 23824 w 149"/>
                  <a:gd name="T61" fmla="*/ 2779012 h 704"/>
                  <a:gd name="T62" fmla="*/ 33419 w 149"/>
                  <a:gd name="T63" fmla="*/ 2436648 h 704"/>
                  <a:gd name="T64" fmla="*/ 49659 w 149"/>
                  <a:gd name="T65" fmla="*/ 2066628 h 704"/>
                  <a:gd name="T66" fmla="*/ 74711 w 149"/>
                  <a:gd name="T67" fmla="*/ 1675029 h 704"/>
                  <a:gd name="T68" fmla="*/ 82868 w 149"/>
                  <a:gd name="T69" fmla="*/ 1493916 h 704"/>
                  <a:gd name="T70" fmla="*/ 86283 w 149"/>
                  <a:gd name="T71" fmla="*/ 1257502 h 704"/>
                  <a:gd name="T72" fmla="*/ 83448 w 149"/>
                  <a:gd name="T73" fmla="*/ 984655 h 704"/>
                  <a:gd name="T74" fmla="*/ 75765 w 149"/>
                  <a:gd name="T75" fmla="*/ 717360 h 704"/>
                  <a:gd name="T76" fmla="*/ 63041 w 149"/>
                  <a:gd name="T77" fmla="*/ 455627 h 704"/>
                  <a:gd name="T78" fmla="*/ 46727 w 149"/>
                  <a:gd name="T79" fmla="*/ 236048 h 704"/>
                  <a:gd name="T80" fmla="*/ 25355 w 149"/>
                  <a:gd name="T81" fmla="*/ 75156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4105" name="Freeform 11"/>
            <p:cNvSpPr>
              <a:spLocks/>
            </p:cNvSpPr>
            <p:nvPr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154404 w 128"/>
                <a:gd name="T1" fmla="*/ 0 h 217"/>
                <a:gd name="T2" fmla="*/ 172737 w 128"/>
                <a:gd name="T3" fmla="*/ 57917 h 217"/>
                <a:gd name="T4" fmla="*/ 189000 w 128"/>
                <a:gd name="T5" fmla="*/ 173217 h 217"/>
                <a:gd name="T6" fmla="*/ 201883 w 128"/>
                <a:gd name="T7" fmla="*/ 321396 h 217"/>
                <a:gd name="T8" fmla="*/ 210485 w 128"/>
                <a:gd name="T9" fmla="*/ 498949 h 217"/>
                <a:gd name="T10" fmla="*/ 208620 w 128"/>
                <a:gd name="T11" fmla="*/ 710718 h 217"/>
                <a:gd name="T12" fmla="*/ 190815 w 128"/>
                <a:gd name="T13" fmla="*/ 928907 h 217"/>
                <a:gd name="T14" fmla="*/ 154404 w 128"/>
                <a:gd name="T15" fmla="*/ 1157903 h 217"/>
                <a:gd name="T16" fmla="*/ 98323 w 128"/>
                <a:gd name="T17" fmla="*/ 1389036 h 217"/>
                <a:gd name="T18" fmla="*/ 80859 w 128"/>
                <a:gd name="T19" fmla="*/ 1363193 h 217"/>
                <a:gd name="T20" fmla="*/ 62526 w 128"/>
                <a:gd name="T21" fmla="*/ 1344070 h 217"/>
                <a:gd name="T22" fmla="*/ 43065 w 128"/>
                <a:gd name="T23" fmla="*/ 1311752 h 217"/>
                <a:gd name="T24" fmla="*/ 26082 w 128"/>
                <a:gd name="T25" fmla="*/ 1285911 h 217"/>
                <a:gd name="T26" fmla="*/ 12887 w 128"/>
                <a:gd name="T27" fmla="*/ 1254613 h 217"/>
                <a:gd name="T28" fmla="*/ 3356 w 128"/>
                <a:gd name="T29" fmla="*/ 1215819 h 217"/>
                <a:gd name="T30" fmla="*/ 0 w 128"/>
                <a:gd name="T31" fmla="*/ 1170856 h 217"/>
                <a:gd name="T32" fmla="*/ 2024 w 128"/>
                <a:gd name="T33" fmla="*/ 1138537 h 217"/>
                <a:gd name="T34" fmla="*/ 21371 w 128"/>
                <a:gd name="T35" fmla="*/ 1093562 h 217"/>
                <a:gd name="T36" fmla="*/ 47484 w 128"/>
                <a:gd name="T37" fmla="*/ 1032033 h 217"/>
                <a:gd name="T38" fmla="*/ 75617 w 128"/>
                <a:gd name="T39" fmla="*/ 961226 h 217"/>
                <a:gd name="T40" fmla="*/ 103564 w 128"/>
                <a:gd name="T41" fmla="*/ 858092 h 217"/>
                <a:gd name="T42" fmla="*/ 129629 w 128"/>
                <a:gd name="T43" fmla="*/ 717112 h 217"/>
                <a:gd name="T44" fmla="*/ 149789 w 128"/>
                <a:gd name="T45" fmla="*/ 531026 h 217"/>
                <a:gd name="T46" fmla="*/ 159512 w 128"/>
                <a:gd name="T47" fmla="*/ 295552 h 217"/>
                <a:gd name="T48" fmla="*/ 15440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6" name="Freeform 12"/>
            <p:cNvSpPr>
              <a:spLocks/>
            </p:cNvSpPr>
            <p:nvPr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7" name="Freeform 13"/>
            <p:cNvSpPr>
              <a:spLocks/>
            </p:cNvSpPr>
            <p:nvPr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8" name="Freeform 14"/>
            <p:cNvSpPr>
              <a:spLocks/>
            </p:cNvSpPr>
            <p:nvPr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527124 w 117"/>
                <a:gd name="T1" fmla="*/ 0 h 132"/>
                <a:gd name="T2" fmla="*/ 0 w 117"/>
                <a:gd name="T3" fmla="*/ 582759 h 132"/>
                <a:gd name="T4" fmla="*/ 20771 w 117"/>
                <a:gd name="T5" fmla="*/ 603826 h 132"/>
                <a:gd name="T6" fmla="*/ 97386 w 117"/>
                <a:gd name="T7" fmla="*/ 677271 h 132"/>
                <a:gd name="T8" fmla="*/ 204137 w 117"/>
                <a:gd name="T9" fmla="*/ 841587 h 132"/>
                <a:gd name="T10" fmla="*/ 323072 w 117"/>
                <a:gd name="T11" fmla="*/ 1094235 h 132"/>
                <a:gd name="T12" fmla="*/ 464279 w 117"/>
                <a:gd name="T13" fmla="*/ 1445230 h 132"/>
                <a:gd name="T14" fmla="*/ 590082 w 117"/>
                <a:gd name="T15" fmla="*/ 1863899 h 132"/>
                <a:gd name="T16" fmla="*/ 717355 w 117"/>
                <a:gd name="T17" fmla="*/ 2399481 h 132"/>
                <a:gd name="T18" fmla="*/ 814660 w 117"/>
                <a:gd name="T19" fmla="*/ 3076752 h 132"/>
                <a:gd name="T20" fmla="*/ 821534 w 117"/>
                <a:gd name="T21" fmla="*/ 2797688 h 132"/>
                <a:gd name="T22" fmla="*/ 807876 w 117"/>
                <a:gd name="T23" fmla="*/ 2493993 h 132"/>
                <a:gd name="T24" fmla="*/ 758679 w 117"/>
                <a:gd name="T25" fmla="*/ 2095786 h 132"/>
                <a:gd name="T26" fmla="*/ 696503 w 117"/>
                <a:gd name="T27" fmla="*/ 1724344 h 132"/>
                <a:gd name="T28" fmla="*/ 624510 w 117"/>
                <a:gd name="T29" fmla="*/ 1352409 h 132"/>
                <a:gd name="T30" fmla="*/ 547677 w 117"/>
                <a:gd name="T31" fmla="*/ 1047072 h 132"/>
                <a:gd name="T32" fmla="*/ 471147 w 117"/>
                <a:gd name="T33" fmla="*/ 841587 h 132"/>
                <a:gd name="T34" fmla="*/ 405947 w 117"/>
                <a:gd name="T35" fmla="*/ 743244 h 132"/>
                <a:gd name="T36" fmla="*/ 484805 w 117"/>
                <a:gd name="T37" fmla="*/ 677271 h 132"/>
                <a:gd name="T38" fmla="*/ 554800 w 117"/>
                <a:gd name="T39" fmla="*/ 648865 h 132"/>
                <a:gd name="T40" fmla="*/ 624510 w 117"/>
                <a:gd name="T41" fmla="*/ 603826 h 132"/>
                <a:gd name="T42" fmla="*/ 689710 w 117"/>
                <a:gd name="T43" fmla="*/ 582759 h 132"/>
                <a:gd name="T44" fmla="*/ 738157 w 117"/>
                <a:gd name="T45" fmla="*/ 556526 h 132"/>
                <a:gd name="T46" fmla="*/ 765720 w 117"/>
                <a:gd name="T47" fmla="*/ 511476 h 132"/>
                <a:gd name="T48" fmla="*/ 794134 w 117"/>
                <a:gd name="T49" fmla="*/ 490546 h 132"/>
                <a:gd name="T50" fmla="*/ 801011 w 117"/>
                <a:gd name="T51" fmla="*/ 490546 h 132"/>
                <a:gd name="T52" fmla="*/ 527124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9" name="Freeform 15"/>
            <p:cNvSpPr>
              <a:spLocks/>
            </p:cNvSpPr>
            <p:nvPr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190269 w 29"/>
                <a:gd name="T1" fmla="*/ 0 h 77"/>
                <a:gd name="T2" fmla="*/ 150903 w 29"/>
                <a:gd name="T3" fmla="*/ 0 h 77"/>
                <a:gd name="T4" fmla="*/ 104976 w 29"/>
                <a:gd name="T5" fmla="*/ 101476 h 77"/>
                <a:gd name="T6" fmla="*/ 59049 w 29"/>
                <a:gd name="T7" fmla="*/ 231697 h 77"/>
                <a:gd name="T8" fmla="*/ 26244 w 29"/>
                <a:gd name="T9" fmla="*/ 491278 h 77"/>
                <a:gd name="T10" fmla="*/ 6561 w 29"/>
                <a:gd name="T11" fmla="*/ 773616 h 77"/>
                <a:gd name="T12" fmla="*/ 0 w 29"/>
                <a:gd name="T13" fmla="*/ 1134890 h 77"/>
                <a:gd name="T14" fmla="*/ 19683 w 29"/>
                <a:gd name="T15" fmla="*/ 1547271 h 77"/>
                <a:gd name="T16" fmla="*/ 72171 w 29"/>
                <a:gd name="T17" fmla="*/ 1979212 h 77"/>
                <a:gd name="T18" fmla="*/ 98415 w 29"/>
                <a:gd name="T19" fmla="*/ 1366410 h 77"/>
                <a:gd name="T20" fmla="*/ 124659 w 29"/>
                <a:gd name="T21" fmla="*/ 954032 h 77"/>
                <a:gd name="T22" fmla="*/ 150903 w 29"/>
                <a:gd name="T23" fmla="*/ 564230 h 77"/>
                <a:gd name="T24" fmla="*/ 19026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10" name="Freeform 16"/>
            <p:cNvSpPr>
              <a:spLocks/>
            </p:cNvSpPr>
            <p:nvPr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4111" name="Group 17"/>
            <p:cNvGrpSpPr>
              <a:grpSpLocks/>
            </p:cNvGrpSpPr>
            <p:nvPr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4135" name="Freeform 18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36" name="Freeform 19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37" name="Freeform 20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4112" name="Group 21"/>
            <p:cNvGrpSpPr>
              <a:grpSpLocks/>
            </p:cNvGrpSpPr>
            <p:nvPr/>
          </p:nvGrpSpPr>
          <p:grpSpPr bwMode="auto">
            <a:xfrm rot="-6691250">
              <a:off x="3642" y="127"/>
              <a:ext cx="356" cy="608"/>
              <a:chOff x="1728" y="866"/>
              <a:chExt cx="129" cy="157"/>
            </a:xfrm>
          </p:grpSpPr>
          <p:sp>
            <p:nvSpPr>
              <p:cNvPr id="4132" name="Freeform 22"/>
              <p:cNvSpPr>
                <a:spLocks/>
              </p:cNvSpPr>
              <p:nvPr/>
            </p:nvSpPr>
            <p:spPr bwMode="ltGray">
              <a:xfrm>
                <a:off x="1732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33" name="Freeform 23"/>
              <p:cNvSpPr>
                <a:spLocks/>
              </p:cNvSpPr>
              <p:nvPr/>
            </p:nvSpPr>
            <p:spPr bwMode="ltGray">
              <a:xfrm>
                <a:off x="1789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34" name="Freeform 24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4113" name="Group 25"/>
            <p:cNvGrpSpPr>
              <a:grpSpLocks/>
            </p:cNvGrpSpPr>
            <p:nvPr/>
          </p:nvGrpSpPr>
          <p:grpSpPr bwMode="auto">
            <a:xfrm rot="8524840">
              <a:off x="677" y="3308"/>
              <a:ext cx="500" cy="500"/>
              <a:chOff x="1727" y="867"/>
              <a:chExt cx="129" cy="156"/>
            </a:xfrm>
          </p:grpSpPr>
          <p:sp>
            <p:nvSpPr>
              <p:cNvPr id="4129" name="Freeform 26"/>
              <p:cNvSpPr>
                <a:spLocks/>
              </p:cNvSpPr>
              <p:nvPr/>
            </p:nvSpPr>
            <p:spPr bwMode="ltGray">
              <a:xfrm>
                <a:off x="1727" y="869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30" name="Freeform 27"/>
              <p:cNvSpPr>
                <a:spLocks/>
              </p:cNvSpPr>
              <p:nvPr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31" name="Freeform 28"/>
              <p:cNvSpPr>
                <a:spLocks/>
              </p:cNvSpPr>
              <p:nvPr/>
            </p:nvSpPr>
            <p:spPr bwMode="ltGray">
              <a:xfrm>
                <a:off x="1772" y="999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4114" name="Group 29"/>
            <p:cNvGrpSpPr>
              <a:grpSpLocks/>
            </p:cNvGrpSpPr>
            <p:nvPr/>
          </p:nvGrpSpPr>
          <p:grpSpPr bwMode="auto">
            <a:xfrm rot="4106450" flipH="1">
              <a:off x="404" y="270"/>
              <a:ext cx="708" cy="891"/>
              <a:chOff x="1727" y="866"/>
              <a:chExt cx="129" cy="157"/>
            </a:xfrm>
          </p:grpSpPr>
          <p:sp>
            <p:nvSpPr>
              <p:cNvPr id="4126" name="Freeform 30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27" name="Freeform 31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28" name="Freeform 32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4115" name="Group 33"/>
            <p:cNvGrpSpPr>
              <a:grpSpLocks/>
            </p:cNvGrpSpPr>
            <p:nvPr/>
          </p:nvGrpSpPr>
          <p:grpSpPr bwMode="auto">
            <a:xfrm rot="10015322" flipH="1">
              <a:off x="4616" y="2392"/>
              <a:ext cx="708" cy="891"/>
              <a:chOff x="1727" y="866"/>
              <a:chExt cx="129" cy="157"/>
            </a:xfrm>
          </p:grpSpPr>
          <p:sp>
            <p:nvSpPr>
              <p:cNvPr id="4123" name="Freeform 34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24" name="Freeform 35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25" name="Freeform 36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4116" name="Freeform 37"/>
            <p:cNvSpPr>
              <a:spLocks/>
            </p:cNvSpPr>
            <p:nvPr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17" name="Freeform 38"/>
            <p:cNvSpPr>
              <a:spLocks/>
            </p:cNvSpPr>
            <p:nvPr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38723 h 237"/>
                <a:gd name="T4" fmla="*/ 7295 w 257"/>
                <a:gd name="T5" fmla="*/ 76785 h 237"/>
                <a:gd name="T6" fmla="*/ 14492 w 257"/>
                <a:gd name="T7" fmla="*/ 115307 h 237"/>
                <a:gd name="T8" fmla="*/ 26681 w 257"/>
                <a:gd name="T9" fmla="*/ 150429 h 237"/>
                <a:gd name="T10" fmla="*/ 44019 w 257"/>
                <a:gd name="T11" fmla="*/ 183072 h 237"/>
                <a:gd name="T12" fmla="*/ 66107 w 257"/>
                <a:gd name="T13" fmla="*/ 216628 h 237"/>
                <a:gd name="T14" fmla="*/ 92733 w 257"/>
                <a:gd name="T15" fmla="*/ 247311 h 237"/>
                <a:gd name="T16" fmla="*/ 123984 w 257"/>
                <a:gd name="T17" fmla="*/ 273110 h 237"/>
                <a:gd name="T18" fmla="*/ 163432 w 257"/>
                <a:gd name="T19" fmla="*/ 297926 h 237"/>
                <a:gd name="T20" fmla="*/ 209035 w 257"/>
                <a:gd name="T21" fmla="*/ 319194 h 237"/>
                <a:gd name="T22" fmla="*/ 257892 w 257"/>
                <a:gd name="T23" fmla="*/ 336366 h 237"/>
                <a:gd name="T24" fmla="*/ 318101 w 257"/>
                <a:gd name="T25" fmla="*/ 349933 h 237"/>
                <a:gd name="T26" fmla="*/ 384201 w 257"/>
                <a:gd name="T27" fmla="*/ 359218 h 237"/>
                <a:gd name="T28" fmla="*/ 456972 w 257"/>
                <a:gd name="T29" fmla="*/ 364127 h 237"/>
                <a:gd name="T30" fmla="*/ 534818 w 257"/>
                <a:gd name="T31" fmla="*/ 362148 h 237"/>
                <a:gd name="T32" fmla="*/ 624848 w 257"/>
                <a:gd name="T33" fmla="*/ 356088 h 237"/>
                <a:gd name="T34" fmla="*/ 544879 w 257"/>
                <a:gd name="T35" fmla="*/ 348631 h 237"/>
                <a:gd name="T36" fmla="*/ 474217 w 257"/>
                <a:gd name="T37" fmla="*/ 337662 h 237"/>
                <a:gd name="T38" fmla="*/ 412707 w 257"/>
                <a:gd name="T39" fmla="*/ 325399 h 237"/>
                <a:gd name="T40" fmla="*/ 359647 w 257"/>
                <a:gd name="T41" fmla="*/ 313122 h 237"/>
                <a:gd name="T42" fmla="*/ 310939 w 257"/>
                <a:gd name="T43" fmla="*/ 296655 h 237"/>
                <a:gd name="T44" fmla="*/ 272384 w 257"/>
                <a:gd name="T45" fmla="*/ 279220 h 237"/>
                <a:gd name="T46" fmla="*/ 235809 w 257"/>
                <a:gd name="T47" fmla="*/ 259574 h 237"/>
                <a:gd name="T48" fmla="*/ 204605 w 257"/>
                <a:gd name="T49" fmla="*/ 238308 h 237"/>
                <a:gd name="T50" fmla="*/ 175171 w 257"/>
                <a:gd name="T51" fmla="*/ 216628 h 237"/>
                <a:gd name="T52" fmla="*/ 148545 w 257"/>
                <a:gd name="T53" fmla="*/ 192124 h 237"/>
                <a:gd name="T54" fmla="*/ 126703 w 257"/>
                <a:gd name="T55" fmla="*/ 164651 h 237"/>
                <a:gd name="T56" fmla="*/ 104530 w 257"/>
                <a:gd name="T57" fmla="*/ 134951 h 237"/>
                <a:gd name="T58" fmla="*/ 79968 w 257"/>
                <a:gd name="T59" fmla="*/ 106222 h 237"/>
                <a:gd name="T60" fmla="*/ 56059 w 257"/>
                <a:gd name="T61" fmla="*/ 72384 h 237"/>
                <a:gd name="T62" fmla="*/ 29378 w 257"/>
                <a:gd name="T63" fmla="*/ 36761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18" name="Freeform 39"/>
            <p:cNvSpPr>
              <a:spLocks/>
            </p:cNvSpPr>
            <p:nvPr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193968 w 124"/>
                <a:gd name="T1" fmla="*/ 0 h 110"/>
                <a:gd name="T2" fmla="*/ 311962 w 124"/>
                <a:gd name="T3" fmla="*/ 179823 h 110"/>
                <a:gd name="T4" fmla="*/ 301577 w 124"/>
                <a:gd name="T5" fmla="*/ 177741 h 110"/>
                <a:gd name="T6" fmla="*/ 269269 w 124"/>
                <a:gd name="T7" fmla="*/ 174559 h 110"/>
                <a:gd name="T8" fmla="*/ 224126 w 124"/>
                <a:gd name="T9" fmla="*/ 167829 h 110"/>
                <a:gd name="T10" fmla="*/ 171254 w 124"/>
                <a:gd name="T11" fmla="*/ 164647 h 110"/>
                <a:gd name="T12" fmla="*/ 113320 w 124"/>
                <a:gd name="T13" fmla="*/ 161255 h 110"/>
                <a:gd name="T14" fmla="*/ 63254 w 124"/>
                <a:gd name="T15" fmla="*/ 163421 h 110"/>
                <a:gd name="T16" fmla="*/ 22677 w 124"/>
                <a:gd name="T17" fmla="*/ 169911 h 110"/>
                <a:gd name="T18" fmla="*/ 0 w 124"/>
                <a:gd name="T19" fmla="*/ 183215 h 110"/>
                <a:gd name="T20" fmla="*/ 10291 w 124"/>
                <a:gd name="T21" fmla="*/ 163421 h 110"/>
                <a:gd name="T22" fmla="*/ 19922 w 124"/>
                <a:gd name="T23" fmla="*/ 148245 h 110"/>
                <a:gd name="T24" fmla="*/ 40428 w 124"/>
                <a:gd name="T25" fmla="*/ 136301 h 110"/>
                <a:gd name="T26" fmla="*/ 63254 w 124"/>
                <a:gd name="T27" fmla="*/ 126376 h 110"/>
                <a:gd name="T28" fmla="*/ 90641 w 124"/>
                <a:gd name="T29" fmla="*/ 119904 h 110"/>
                <a:gd name="T30" fmla="*/ 118278 w 124"/>
                <a:gd name="T31" fmla="*/ 117741 h 110"/>
                <a:gd name="T32" fmla="*/ 148433 w 124"/>
                <a:gd name="T33" fmla="*/ 117741 h 110"/>
                <a:gd name="T34" fmla="*/ 181532 w 124"/>
                <a:gd name="T35" fmla="*/ 123194 h 110"/>
                <a:gd name="T36" fmla="*/ 183280 w 124"/>
                <a:gd name="T37" fmla="*/ 117741 h 110"/>
                <a:gd name="T38" fmla="*/ 175823 w 124"/>
                <a:gd name="T39" fmla="*/ 93507 h 110"/>
                <a:gd name="T40" fmla="*/ 168337 w 124"/>
                <a:gd name="T41" fmla="*/ 63308 h 110"/>
                <a:gd name="T42" fmla="*/ 163379 w 124"/>
                <a:gd name="T43" fmla="*/ 50005 h 110"/>
                <a:gd name="T44" fmla="*/ 158852 w 124"/>
                <a:gd name="T45" fmla="*/ 50005 h 110"/>
                <a:gd name="T46" fmla="*/ 153144 w 124"/>
                <a:gd name="T47" fmla="*/ 47942 h 110"/>
                <a:gd name="T48" fmla="*/ 148433 w 124"/>
                <a:gd name="T49" fmla="*/ 43535 h 110"/>
                <a:gd name="T50" fmla="*/ 143909 w 124"/>
                <a:gd name="T51" fmla="*/ 38354 h 110"/>
                <a:gd name="T52" fmla="*/ 143909 w 124"/>
                <a:gd name="T53" fmla="*/ 31540 h 110"/>
                <a:gd name="T54" fmla="*/ 148433 w 124"/>
                <a:gd name="T55" fmla="*/ 22892 h 110"/>
                <a:gd name="T56" fmla="*/ 166190 w 124"/>
                <a:gd name="T57" fmla="*/ 13299 h 110"/>
                <a:gd name="T58" fmla="*/ 193968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19" name="Freeform 40"/>
            <p:cNvSpPr>
              <a:spLocks/>
            </p:cNvSpPr>
            <p:nvPr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81172 w 46"/>
                <a:gd name="T1" fmla="*/ 0 h 94"/>
                <a:gd name="T2" fmla="*/ 51943 w 46"/>
                <a:gd name="T3" fmla="*/ 54093 h 94"/>
                <a:gd name="T4" fmla="*/ 39117 w 46"/>
                <a:gd name="T5" fmla="*/ 88604 h 94"/>
                <a:gd name="T6" fmla="*/ 28584 w 46"/>
                <a:gd name="T7" fmla="*/ 112757 h 94"/>
                <a:gd name="T8" fmla="*/ 0 w 46"/>
                <a:gd name="T9" fmla="*/ 134082 h 94"/>
                <a:gd name="T10" fmla="*/ 31432 w 46"/>
                <a:gd name="T11" fmla="*/ 125290 h 94"/>
                <a:gd name="T12" fmla="*/ 60682 w 46"/>
                <a:gd name="T13" fmla="*/ 113887 h 94"/>
                <a:gd name="T14" fmla="*/ 84046 w 46"/>
                <a:gd name="T15" fmla="*/ 98336 h 94"/>
                <a:gd name="T16" fmla="*/ 104595 w 46"/>
                <a:gd name="T17" fmla="*/ 81238 h 94"/>
                <a:gd name="T18" fmla="*/ 117272 w 46"/>
                <a:gd name="T19" fmla="*/ 62595 h 94"/>
                <a:gd name="T20" fmla="*/ 120289 w 46"/>
                <a:gd name="T21" fmla="*/ 42473 h 94"/>
                <a:gd name="T22" fmla="*/ 109358 w 46"/>
                <a:gd name="T23" fmla="*/ 21320 h 94"/>
                <a:gd name="T24" fmla="*/ 8117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20" name="Freeform 41"/>
            <p:cNvSpPr>
              <a:spLocks/>
            </p:cNvSpPr>
            <p:nvPr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21" name="Freeform 42"/>
            <p:cNvSpPr>
              <a:spLocks/>
            </p:cNvSpPr>
            <p:nvPr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4185 w 149"/>
                <a:gd name="T3" fmla="*/ 78951 h 704"/>
                <a:gd name="T4" fmla="*/ 37414 w 149"/>
                <a:gd name="T5" fmla="*/ 182412 h 704"/>
                <a:gd name="T6" fmla="*/ 65639 w 149"/>
                <a:gd name="T7" fmla="*/ 310003 h 704"/>
                <a:gd name="T8" fmla="*/ 95968 w 149"/>
                <a:gd name="T9" fmla="*/ 480066 h 704"/>
                <a:gd name="T10" fmla="*/ 136097 w 149"/>
                <a:gd name="T11" fmla="*/ 687102 h 704"/>
                <a:gd name="T12" fmla="*/ 171417 w 149"/>
                <a:gd name="T13" fmla="*/ 909676 h 704"/>
                <a:gd name="T14" fmla="*/ 206027 w 149"/>
                <a:gd name="T15" fmla="*/ 1168779 h 704"/>
                <a:gd name="T16" fmla="*/ 234389 w 149"/>
                <a:gd name="T17" fmla="*/ 1466433 h 704"/>
                <a:gd name="T18" fmla="*/ 261938 w 149"/>
                <a:gd name="T19" fmla="*/ 1780203 h 704"/>
                <a:gd name="T20" fmla="*/ 281480 w 149"/>
                <a:gd name="T21" fmla="*/ 2141228 h 704"/>
                <a:gd name="T22" fmla="*/ 290287 w 149"/>
                <a:gd name="T23" fmla="*/ 2542490 h 704"/>
                <a:gd name="T24" fmla="*/ 294985 w 149"/>
                <a:gd name="T25" fmla="*/ 2959786 h 704"/>
                <a:gd name="T26" fmla="*/ 281480 w 149"/>
                <a:gd name="T27" fmla="*/ 3427898 h 704"/>
                <a:gd name="T28" fmla="*/ 254907 w 149"/>
                <a:gd name="T29" fmla="*/ 3921529 h 704"/>
                <a:gd name="T30" fmla="*/ 215865 w 149"/>
                <a:gd name="T31" fmla="*/ 4436925 h 704"/>
                <a:gd name="T32" fmla="*/ 157287 w 149"/>
                <a:gd name="T33" fmla="*/ 5009753 h 704"/>
                <a:gd name="T34" fmla="*/ 91524 w 149"/>
                <a:gd name="T35" fmla="*/ 5656755 h 704"/>
                <a:gd name="T36" fmla="*/ 48787 w 149"/>
                <a:gd name="T37" fmla="*/ 6257477 h 704"/>
                <a:gd name="T38" fmla="*/ 23229 w 149"/>
                <a:gd name="T39" fmla="*/ 6813077 h 704"/>
                <a:gd name="T40" fmla="*/ 14185 w 149"/>
                <a:gd name="T41" fmla="*/ 7345700 h 704"/>
                <a:gd name="T42" fmla="*/ 14185 w 149"/>
                <a:gd name="T43" fmla="*/ 7854114 h 704"/>
                <a:gd name="T44" fmla="*/ 18497 w 149"/>
                <a:gd name="T45" fmla="*/ 8318597 h 704"/>
                <a:gd name="T46" fmla="*/ 28370 w 149"/>
                <a:gd name="T47" fmla="*/ 8735593 h 704"/>
                <a:gd name="T48" fmla="*/ 32920 w 149"/>
                <a:gd name="T49" fmla="*/ 9137165 h 704"/>
                <a:gd name="T50" fmla="*/ 95968 w 149"/>
                <a:gd name="T51" fmla="*/ 8930175 h 704"/>
                <a:gd name="T52" fmla="*/ 91524 w 149"/>
                <a:gd name="T53" fmla="*/ 8826714 h 704"/>
                <a:gd name="T54" fmla="*/ 84498 w 149"/>
                <a:gd name="T55" fmla="*/ 8525280 h 704"/>
                <a:gd name="T56" fmla="*/ 77102 w 149"/>
                <a:gd name="T57" fmla="*/ 8072967 h 704"/>
                <a:gd name="T58" fmla="*/ 81842 w 149"/>
                <a:gd name="T59" fmla="*/ 7464849 h 704"/>
                <a:gd name="T60" fmla="*/ 95968 w 149"/>
                <a:gd name="T61" fmla="*/ 6737892 h 704"/>
                <a:gd name="T62" fmla="*/ 136097 w 149"/>
                <a:gd name="T63" fmla="*/ 5907168 h 704"/>
                <a:gd name="T64" fmla="*/ 201680 w 149"/>
                <a:gd name="T65" fmla="*/ 5009753 h 704"/>
                <a:gd name="T66" fmla="*/ 302046 w 149"/>
                <a:gd name="T67" fmla="*/ 4063734 h 704"/>
                <a:gd name="T68" fmla="*/ 334728 w 149"/>
                <a:gd name="T69" fmla="*/ 3623735 h 704"/>
                <a:gd name="T70" fmla="*/ 349150 w 149"/>
                <a:gd name="T71" fmla="*/ 3050904 h 704"/>
                <a:gd name="T72" fmla="*/ 337387 w 149"/>
                <a:gd name="T73" fmla="*/ 2386965 h 704"/>
                <a:gd name="T74" fmla="*/ 307368 w 149"/>
                <a:gd name="T75" fmla="*/ 1739996 h 704"/>
                <a:gd name="T76" fmla="*/ 254907 w 149"/>
                <a:gd name="T77" fmla="*/ 1103948 h 704"/>
                <a:gd name="T78" fmla="*/ 189972 w 149"/>
                <a:gd name="T79" fmla="*/ 571677 h 704"/>
                <a:gd name="T80" fmla="*/ 103032 w 149"/>
                <a:gd name="T81" fmla="*/ 182412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22" name="Freeform 43"/>
            <p:cNvSpPr>
              <a:spLocks/>
            </p:cNvSpPr>
            <p:nvPr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409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10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9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D92155C-BE04-49C0-A2D2-DEBF12D154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128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5129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5167" name="Freeform 5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68" name="Freeform 6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69" name="Freeform 7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5130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5131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5158" name="Freeform 10"/>
              <p:cNvSpPr>
                <a:spLocks/>
              </p:cNvSpPr>
              <p:nvPr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860 w 217"/>
                  <a:gd name="T1" fmla="*/ 3943 h 210"/>
                  <a:gd name="T2" fmla="*/ 687 w 217"/>
                  <a:gd name="T3" fmla="*/ 3728 h 210"/>
                  <a:gd name="T4" fmla="*/ 493 w 217"/>
                  <a:gd name="T5" fmla="*/ 3404 h 210"/>
                  <a:gd name="T6" fmla="*/ 286 w 217"/>
                  <a:gd name="T7" fmla="*/ 2977 h 210"/>
                  <a:gd name="T8" fmla="*/ 88 w 217"/>
                  <a:gd name="T9" fmla="*/ 2532 h 210"/>
                  <a:gd name="T10" fmla="*/ 0 w 217"/>
                  <a:gd name="T11" fmla="*/ 2049 h 210"/>
                  <a:gd name="T12" fmla="*/ 1 w 217"/>
                  <a:gd name="T13" fmla="*/ 1534 h 210"/>
                  <a:gd name="T14" fmla="*/ 169 w 217"/>
                  <a:gd name="T15" fmla="*/ 1063 h 210"/>
                  <a:gd name="T16" fmla="*/ 508 w 217"/>
                  <a:gd name="T17" fmla="*/ 667 h 210"/>
                  <a:gd name="T18" fmla="*/ 848 w 217"/>
                  <a:gd name="T19" fmla="*/ 413 h 210"/>
                  <a:gd name="T20" fmla="*/ 1125 w 217"/>
                  <a:gd name="T21" fmla="*/ 225 h 210"/>
                  <a:gd name="T22" fmla="*/ 1350 w 217"/>
                  <a:gd name="T23" fmla="*/ 127 h 210"/>
                  <a:gd name="T24" fmla="*/ 1525 w 217"/>
                  <a:gd name="T25" fmla="*/ 88 h 210"/>
                  <a:gd name="T26" fmla="*/ 1650 w 217"/>
                  <a:gd name="T27" fmla="*/ 88 h 210"/>
                  <a:gd name="T28" fmla="*/ 1947 w 217"/>
                  <a:gd name="T29" fmla="*/ 0 h 210"/>
                  <a:gd name="T30" fmla="*/ 2767 w 217"/>
                  <a:gd name="T31" fmla="*/ 156 h 210"/>
                  <a:gd name="T32" fmla="*/ 2996 w 217"/>
                  <a:gd name="T33" fmla="*/ 225 h 210"/>
                  <a:gd name="T34" fmla="*/ 3221 w 217"/>
                  <a:gd name="T35" fmla="*/ 286 h 210"/>
                  <a:gd name="T36" fmla="*/ 3414 w 217"/>
                  <a:gd name="T37" fmla="*/ 352 h 210"/>
                  <a:gd name="T38" fmla="*/ 3560 w 217"/>
                  <a:gd name="T39" fmla="*/ 433 h 210"/>
                  <a:gd name="T40" fmla="*/ 3721 w 217"/>
                  <a:gd name="T41" fmla="*/ 508 h 210"/>
                  <a:gd name="T42" fmla="*/ 3847 w 217"/>
                  <a:gd name="T43" fmla="*/ 596 h 210"/>
                  <a:gd name="T44" fmla="*/ 3946 w 217"/>
                  <a:gd name="T45" fmla="*/ 711 h 210"/>
                  <a:gd name="T46" fmla="*/ 4063 w 217"/>
                  <a:gd name="T47" fmla="*/ 850 h 210"/>
                  <a:gd name="T48" fmla="*/ 3847 w 217"/>
                  <a:gd name="T49" fmla="*/ 760 h 210"/>
                  <a:gd name="T50" fmla="*/ 3641 w 217"/>
                  <a:gd name="T51" fmla="*/ 677 h 210"/>
                  <a:gd name="T52" fmla="*/ 3433 w 217"/>
                  <a:gd name="T53" fmla="*/ 625 h 210"/>
                  <a:gd name="T54" fmla="*/ 3221 w 217"/>
                  <a:gd name="T55" fmla="*/ 556 h 210"/>
                  <a:gd name="T56" fmla="*/ 3052 w 217"/>
                  <a:gd name="T57" fmla="*/ 508 h 210"/>
                  <a:gd name="T58" fmla="*/ 2875 w 217"/>
                  <a:gd name="T59" fmla="*/ 493 h 210"/>
                  <a:gd name="T60" fmla="*/ 2671 w 217"/>
                  <a:gd name="T61" fmla="*/ 462 h 210"/>
                  <a:gd name="T62" fmla="*/ 2503 w 217"/>
                  <a:gd name="T63" fmla="*/ 462 h 210"/>
                  <a:gd name="T64" fmla="*/ 2341 w 217"/>
                  <a:gd name="T65" fmla="*/ 462 h 210"/>
                  <a:gd name="T66" fmla="*/ 2172 w 217"/>
                  <a:gd name="T67" fmla="*/ 469 h 210"/>
                  <a:gd name="T68" fmla="*/ 1999 w 217"/>
                  <a:gd name="T69" fmla="*/ 508 h 210"/>
                  <a:gd name="T70" fmla="*/ 1852 w 217"/>
                  <a:gd name="T71" fmla="*/ 550 h 210"/>
                  <a:gd name="T72" fmla="*/ 1703 w 217"/>
                  <a:gd name="T73" fmla="*/ 625 h 210"/>
                  <a:gd name="T74" fmla="*/ 1527 w 217"/>
                  <a:gd name="T75" fmla="*/ 677 h 210"/>
                  <a:gd name="T76" fmla="*/ 1386 w 217"/>
                  <a:gd name="T77" fmla="*/ 766 h 210"/>
                  <a:gd name="T78" fmla="*/ 1240 w 217"/>
                  <a:gd name="T79" fmla="*/ 860 h 210"/>
                  <a:gd name="T80" fmla="*/ 975 w 217"/>
                  <a:gd name="T81" fmla="*/ 1146 h 210"/>
                  <a:gd name="T82" fmla="*/ 793 w 217"/>
                  <a:gd name="T83" fmla="*/ 1499 h 210"/>
                  <a:gd name="T84" fmla="*/ 687 w 217"/>
                  <a:gd name="T85" fmla="*/ 1938 h 210"/>
                  <a:gd name="T86" fmla="*/ 649 w 217"/>
                  <a:gd name="T87" fmla="*/ 2369 h 210"/>
                  <a:gd name="T88" fmla="*/ 649 w 217"/>
                  <a:gd name="T89" fmla="*/ 2848 h 210"/>
                  <a:gd name="T90" fmla="*/ 711 w 217"/>
                  <a:gd name="T91" fmla="*/ 3262 h 210"/>
                  <a:gd name="T92" fmla="*/ 766 w 217"/>
                  <a:gd name="T93" fmla="*/ 3643 h 210"/>
                  <a:gd name="T94" fmla="*/ 860 w 217"/>
                  <a:gd name="T95" fmla="*/ 3943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9" name="Freeform 11"/>
              <p:cNvSpPr>
                <a:spLocks/>
              </p:cNvSpPr>
              <p:nvPr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2010 w 182"/>
                  <a:gd name="T1" fmla="*/ 0 h 213"/>
                  <a:gd name="T2" fmla="*/ 2064 w 182"/>
                  <a:gd name="T3" fmla="*/ 39 h 213"/>
                  <a:gd name="T4" fmla="*/ 2179 w 182"/>
                  <a:gd name="T5" fmla="*/ 156 h 213"/>
                  <a:gd name="T6" fmla="*/ 2344 w 182"/>
                  <a:gd name="T7" fmla="*/ 351 h 213"/>
                  <a:gd name="T8" fmla="*/ 2531 w 182"/>
                  <a:gd name="T9" fmla="*/ 636 h 213"/>
                  <a:gd name="T10" fmla="*/ 2675 w 182"/>
                  <a:gd name="T11" fmla="*/ 989 h 213"/>
                  <a:gd name="T12" fmla="*/ 2771 w 182"/>
                  <a:gd name="T13" fmla="*/ 1458 h 213"/>
                  <a:gd name="T14" fmla="*/ 2771 w 182"/>
                  <a:gd name="T15" fmla="*/ 2011 h 213"/>
                  <a:gd name="T16" fmla="*/ 2655 w 182"/>
                  <a:gd name="T17" fmla="*/ 2664 h 213"/>
                  <a:gd name="T18" fmla="*/ 2590 w 182"/>
                  <a:gd name="T19" fmla="*/ 2846 h 213"/>
                  <a:gd name="T20" fmla="*/ 2509 w 182"/>
                  <a:gd name="T21" fmla="*/ 2996 h 213"/>
                  <a:gd name="T22" fmla="*/ 2423 w 182"/>
                  <a:gd name="T23" fmla="*/ 3160 h 213"/>
                  <a:gd name="T24" fmla="*/ 2306 w 182"/>
                  <a:gd name="T25" fmla="*/ 3304 h 213"/>
                  <a:gd name="T26" fmla="*/ 2151 w 182"/>
                  <a:gd name="T27" fmla="*/ 3442 h 213"/>
                  <a:gd name="T28" fmla="*/ 2023 w 182"/>
                  <a:gd name="T29" fmla="*/ 3546 h 213"/>
                  <a:gd name="T30" fmla="*/ 1886 w 182"/>
                  <a:gd name="T31" fmla="*/ 3647 h 213"/>
                  <a:gd name="T32" fmla="*/ 1691 w 182"/>
                  <a:gd name="T33" fmla="*/ 3728 h 213"/>
                  <a:gd name="T34" fmla="*/ 1514 w 182"/>
                  <a:gd name="T35" fmla="*/ 3768 h 213"/>
                  <a:gd name="T36" fmla="*/ 1337 w 182"/>
                  <a:gd name="T37" fmla="*/ 3816 h 213"/>
                  <a:gd name="T38" fmla="*/ 1131 w 182"/>
                  <a:gd name="T39" fmla="*/ 3852 h 213"/>
                  <a:gd name="T40" fmla="*/ 910 w 182"/>
                  <a:gd name="T41" fmla="*/ 3852 h 213"/>
                  <a:gd name="T42" fmla="*/ 674 w 182"/>
                  <a:gd name="T43" fmla="*/ 3816 h 213"/>
                  <a:gd name="T44" fmla="*/ 462 w 182"/>
                  <a:gd name="T45" fmla="*/ 3768 h 213"/>
                  <a:gd name="T46" fmla="*/ 216 w 182"/>
                  <a:gd name="T47" fmla="*/ 3686 h 213"/>
                  <a:gd name="T48" fmla="*/ 0 w 182"/>
                  <a:gd name="T49" fmla="*/ 3588 h 213"/>
                  <a:gd name="T50" fmla="*/ 206 w 182"/>
                  <a:gd name="T51" fmla="*/ 3728 h 213"/>
                  <a:gd name="T52" fmla="*/ 409 w 182"/>
                  <a:gd name="T53" fmla="*/ 3816 h 213"/>
                  <a:gd name="T54" fmla="*/ 616 w 182"/>
                  <a:gd name="T55" fmla="*/ 3911 h 213"/>
                  <a:gd name="T56" fmla="*/ 789 w 182"/>
                  <a:gd name="T57" fmla="*/ 3979 h 213"/>
                  <a:gd name="T58" fmla="*/ 970 w 182"/>
                  <a:gd name="T59" fmla="*/ 4036 h 213"/>
                  <a:gd name="T60" fmla="*/ 1169 w 182"/>
                  <a:gd name="T61" fmla="*/ 4059 h 213"/>
                  <a:gd name="T62" fmla="*/ 1339 w 182"/>
                  <a:gd name="T63" fmla="*/ 4066 h 213"/>
                  <a:gd name="T64" fmla="*/ 1522 w 182"/>
                  <a:gd name="T65" fmla="*/ 4066 h 213"/>
                  <a:gd name="T66" fmla="*/ 1683 w 182"/>
                  <a:gd name="T67" fmla="*/ 4059 h 213"/>
                  <a:gd name="T68" fmla="*/ 1844 w 182"/>
                  <a:gd name="T69" fmla="*/ 4021 h 213"/>
                  <a:gd name="T70" fmla="*/ 1984 w 182"/>
                  <a:gd name="T71" fmla="*/ 3979 h 213"/>
                  <a:gd name="T72" fmla="*/ 2132 w 182"/>
                  <a:gd name="T73" fmla="*/ 3939 h 213"/>
                  <a:gd name="T74" fmla="*/ 2267 w 182"/>
                  <a:gd name="T75" fmla="*/ 3890 h 213"/>
                  <a:gd name="T76" fmla="*/ 2394 w 182"/>
                  <a:gd name="T77" fmla="*/ 3803 h 213"/>
                  <a:gd name="T78" fmla="*/ 2509 w 182"/>
                  <a:gd name="T79" fmla="*/ 3728 h 213"/>
                  <a:gd name="T80" fmla="*/ 2616 w 182"/>
                  <a:gd name="T81" fmla="*/ 3647 h 213"/>
                  <a:gd name="T82" fmla="*/ 2912 w 182"/>
                  <a:gd name="T83" fmla="*/ 3361 h 213"/>
                  <a:gd name="T84" fmla="*/ 3117 w 182"/>
                  <a:gd name="T85" fmla="*/ 3079 h 213"/>
                  <a:gd name="T86" fmla="*/ 3238 w 182"/>
                  <a:gd name="T87" fmla="*/ 2752 h 213"/>
                  <a:gd name="T88" fmla="*/ 3304 w 182"/>
                  <a:gd name="T89" fmla="*/ 2452 h 213"/>
                  <a:gd name="T90" fmla="*/ 3344 w 182"/>
                  <a:gd name="T91" fmla="*/ 2129 h 213"/>
                  <a:gd name="T92" fmla="*/ 3344 w 182"/>
                  <a:gd name="T93" fmla="*/ 1810 h 213"/>
                  <a:gd name="T94" fmla="*/ 3360 w 182"/>
                  <a:gd name="T95" fmla="*/ 1511 h 213"/>
                  <a:gd name="T96" fmla="*/ 3183 w 182"/>
                  <a:gd name="T97" fmla="*/ 882 h 213"/>
                  <a:gd name="T98" fmla="*/ 2882 w 182"/>
                  <a:gd name="T99" fmla="*/ 393 h 213"/>
                  <a:gd name="T100" fmla="*/ 2775 w 182"/>
                  <a:gd name="T101" fmla="*/ 351 h 213"/>
                  <a:gd name="T102" fmla="*/ 2715 w 182"/>
                  <a:gd name="T103" fmla="*/ 292 h 213"/>
                  <a:gd name="T104" fmla="*/ 2616 w 182"/>
                  <a:gd name="T105" fmla="*/ 244 h 213"/>
                  <a:gd name="T106" fmla="*/ 2547 w 182"/>
                  <a:gd name="T107" fmla="*/ 210 h 213"/>
                  <a:gd name="T108" fmla="*/ 2434 w 182"/>
                  <a:gd name="T109" fmla="*/ 169 h 213"/>
                  <a:gd name="T110" fmla="*/ 2323 w 182"/>
                  <a:gd name="T111" fmla="*/ 117 h 213"/>
                  <a:gd name="T112" fmla="*/ 2191 w 182"/>
                  <a:gd name="T113" fmla="*/ 56 h 213"/>
                  <a:gd name="T114" fmla="*/ 2010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60" name="Freeform 12"/>
              <p:cNvSpPr>
                <a:spLocks/>
              </p:cNvSpPr>
              <p:nvPr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7 w 128"/>
                  <a:gd name="T1" fmla="*/ 0 h 217"/>
                  <a:gd name="T2" fmla="*/ 8 w 128"/>
                  <a:gd name="T3" fmla="*/ 1 h 217"/>
                  <a:gd name="T4" fmla="*/ 9 w 128"/>
                  <a:gd name="T5" fmla="*/ 2 h 217"/>
                  <a:gd name="T6" fmla="*/ 9 w 128"/>
                  <a:gd name="T7" fmla="*/ 4 h 217"/>
                  <a:gd name="T8" fmla="*/ 10 w 128"/>
                  <a:gd name="T9" fmla="*/ 6 h 217"/>
                  <a:gd name="T10" fmla="*/ 10 w 128"/>
                  <a:gd name="T11" fmla="*/ 9 h 217"/>
                  <a:gd name="T12" fmla="*/ 9 w 128"/>
                  <a:gd name="T13" fmla="*/ 10 h 217"/>
                  <a:gd name="T14" fmla="*/ 7 w 128"/>
                  <a:gd name="T15" fmla="*/ 13 h 217"/>
                  <a:gd name="T16" fmla="*/ 5 w 128"/>
                  <a:gd name="T17" fmla="*/ 16 h 217"/>
                  <a:gd name="T18" fmla="*/ 4 w 128"/>
                  <a:gd name="T19" fmla="*/ 15 h 217"/>
                  <a:gd name="T20" fmla="*/ 3 w 128"/>
                  <a:gd name="T21" fmla="*/ 15 h 217"/>
                  <a:gd name="T22" fmla="*/ 2 w 128"/>
                  <a:gd name="T23" fmla="*/ 15 h 217"/>
                  <a:gd name="T24" fmla="*/ 1 w 128"/>
                  <a:gd name="T25" fmla="*/ 14 h 217"/>
                  <a:gd name="T26" fmla="*/ 1 w 128"/>
                  <a:gd name="T27" fmla="*/ 14 h 217"/>
                  <a:gd name="T28" fmla="*/ 1 w 128"/>
                  <a:gd name="T29" fmla="*/ 14 h 217"/>
                  <a:gd name="T30" fmla="*/ 0 w 128"/>
                  <a:gd name="T31" fmla="*/ 13 h 217"/>
                  <a:gd name="T32" fmla="*/ 1 w 128"/>
                  <a:gd name="T33" fmla="*/ 12 h 217"/>
                  <a:gd name="T34" fmla="*/ 1 w 128"/>
                  <a:gd name="T35" fmla="*/ 12 h 217"/>
                  <a:gd name="T36" fmla="*/ 2 w 128"/>
                  <a:gd name="T37" fmla="*/ 12 h 217"/>
                  <a:gd name="T38" fmla="*/ 4 w 128"/>
                  <a:gd name="T39" fmla="*/ 11 h 217"/>
                  <a:gd name="T40" fmla="*/ 5 w 128"/>
                  <a:gd name="T41" fmla="*/ 10 h 217"/>
                  <a:gd name="T42" fmla="*/ 7 w 128"/>
                  <a:gd name="T43" fmla="*/ 9 h 217"/>
                  <a:gd name="T44" fmla="*/ 7 w 128"/>
                  <a:gd name="T45" fmla="*/ 6 h 217"/>
                  <a:gd name="T46" fmla="*/ 8 w 128"/>
                  <a:gd name="T47" fmla="*/ 3 h 217"/>
                  <a:gd name="T48" fmla="*/ 7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61" name="Freeform 13"/>
              <p:cNvSpPr>
                <a:spLocks/>
              </p:cNvSpPr>
              <p:nvPr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6 w 117"/>
                  <a:gd name="T1" fmla="*/ 0 h 132"/>
                  <a:gd name="T2" fmla="*/ 0 w 117"/>
                  <a:gd name="T3" fmla="*/ 1 h 132"/>
                  <a:gd name="T4" fmla="*/ 1 w 117"/>
                  <a:gd name="T5" fmla="*/ 1 h 132"/>
                  <a:gd name="T6" fmla="*/ 1 w 117"/>
                  <a:gd name="T7" fmla="*/ 2 h 132"/>
                  <a:gd name="T8" fmla="*/ 2 w 117"/>
                  <a:gd name="T9" fmla="*/ 2 h 132"/>
                  <a:gd name="T10" fmla="*/ 4 w 117"/>
                  <a:gd name="T11" fmla="*/ 3 h 132"/>
                  <a:gd name="T12" fmla="*/ 5 w 117"/>
                  <a:gd name="T13" fmla="*/ 4 h 132"/>
                  <a:gd name="T14" fmla="*/ 7 w 117"/>
                  <a:gd name="T15" fmla="*/ 4 h 132"/>
                  <a:gd name="T16" fmla="*/ 8 w 117"/>
                  <a:gd name="T17" fmla="*/ 6 h 132"/>
                  <a:gd name="T18" fmla="*/ 9 w 117"/>
                  <a:gd name="T19" fmla="*/ 8 h 132"/>
                  <a:gd name="T20" fmla="*/ 9 w 117"/>
                  <a:gd name="T21" fmla="*/ 8 h 132"/>
                  <a:gd name="T22" fmla="*/ 9 w 117"/>
                  <a:gd name="T23" fmla="*/ 6 h 132"/>
                  <a:gd name="T24" fmla="*/ 9 w 117"/>
                  <a:gd name="T25" fmla="*/ 6 h 132"/>
                  <a:gd name="T26" fmla="*/ 8 w 117"/>
                  <a:gd name="T27" fmla="*/ 4 h 132"/>
                  <a:gd name="T28" fmla="*/ 7 w 117"/>
                  <a:gd name="T29" fmla="*/ 4 h 132"/>
                  <a:gd name="T30" fmla="*/ 7 w 117"/>
                  <a:gd name="T31" fmla="*/ 3 h 132"/>
                  <a:gd name="T32" fmla="*/ 5 w 117"/>
                  <a:gd name="T33" fmla="*/ 2 h 132"/>
                  <a:gd name="T34" fmla="*/ 5 w 117"/>
                  <a:gd name="T35" fmla="*/ 2 h 132"/>
                  <a:gd name="T36" fmla="*/ 5 w 117"/>
                  <a:gd name="T37" fmla="*/ 2 h 132"/>
                  <a:gd name="T38" fmla="*/ 7 w 117"/>
                  <a:gd name="T39" fmla="*/ 2 h 132"/>
                  <a:gd name="T40" fmla="*/ 7 w 117"/>
                  <a:gd name="T41" fmla="*/ 1 h 132"/>
                  <a:gd name="T42" fmla="*/ 8 w 117"/>
                  <a:gd name="T43" fmla="*/ 1 h 132"/>
                  <a:gd name="T44" fmla="*/ 8 w 117"/>
                  <a:gd name="T45" fmla="*/ 1 h 132"/>
                  <a:gd name="T46" fmla="*/ 9 w 117"/>
                  <a:gd name="T47" fmla="*/ 1 h 132"/>
                  <a:gd name="T48" fmla="*/ 9 w 117"/>
                  <a:gd name="T49" fmla="*/ 1 h 132"/>
                  <a:gd name="T50" fmla="*/ 9 w 117"/>
                  <a:gd name="T51" fmla="*/ 1 h 132"/>
                  <a:gd name="T52" fmla="*/ 6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62" name="Freeform 14"/>
              <p:cNvSpPr>
                <a:spLocks/>
              </p:cNvSpPr>
              <p:nvPr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 w 29"/>
                  <a:gd name="T1" fmla="*/ 0 h 77"/>
                  <a:gd name="T2" fmla="*/ 2 w 29"/>
                  <a:gd name="T3" fmla="*/ 0 h 77"/>
                  <a:gd name="T4" fmla="*/ 1 w 29"/>
                  <a:gd name="T5" fmla="*/ 1 h 77"/>
                  <a:gd name="T6" fmla="*/ 1 w 29"/>
                  <a:gd name="T7" fmla="*/ 1 h 77"/>
                  <a:gd name="T8" fmla="*/ 1 w 29"/>
                  <a:gd name="T9" fmla="*/ 1 h 77"/>
                  <a:gd name="T10" fmla="*/ 1 w 29"/>
                  <a:gd name="T11" fmla="*/ 2 h 77"/>
                  <a:gd name="T12" fmla="*/ 0 w 29"/>
                  <a:gd name="T13" fmla="*/ 3 h 77"/>
                  <a:gd name="T14" fmla="*/ 1 w 29"/>
                  <a:gd name="T15" fmla="*/ 4 h 77"/>
                  <a:gd name="T16" fmla="*/ 1 w 29"/>
                  <a:gd name="T17" fmla="*/ 5 h 77"/>
                  <a:gd name="T18" fmla="*/ 1 w 29"/>
                  <a:gd name="T19" fmla="*/ 4 h 77"/>
                  <a:gd name="T20" fmla="*/ 1 w 29"/>
                  <a:gd name="T21" fmla="*/ 3 h 77"/>
                  <a:gd name="T22" fmla="*/ 2 w 29"/>
                  <a:gd name="T23" fmla="*/ 1 h 77"/>
                  <a:gd name="T24" fmla="*/ 2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5163" name="Group 15"/>
              <p:cNvGrpSpPr>
                <a:grpSpLocks/>
              </p:cNvGrpSpPr>
              <p:nvPr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5164" name="Freeform 16"/>
                <p:cNvSpPr>
                  <a:spLocks/>
                </p:cNvSpPr>
                <p:nvPr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2 h 564"/>
                    <a:gd name="T2" fmla="*/ 1 w 207"/>
                    <a:gd name="T3" fmla="*/ 4 h 564"/>
                    <a:gd name="T4" fmla="*/ 1 w 207"/>
                    <a:gd name="T5" fmla="*/ 6 h 564"/>
                    <a:gd name="T6" fmla="*/ 0 w 207"/>
                    <a:gd name="T7" fmla="*/ 6 h 564"/>
                    <a:gd name="T8" fmla="*/ 0 w 207"/>
                    <a:gd name="T9" fmla="*/ 8 h 564"/>
                    <a:gd name="T10" fmla="*/ 1 w 207"/>
                    <a:gd name="T11" fmla="*/ 9 h 564"/>
                    <a:gd name="T12" fmla="*/ 1 w 207"/>
                    <a:gd name="T13" fmla="*/ 11 h 564"/>
                    <a:gd name="T14" fmla="*/ 1 w 207"/>
                    <a:gd name="T15" fmla="*/ 13 h 564"/>
                    <a:gd name="T16" fmla="*/ 1 w 207"/>
                    <a:gd name="T17" fmla="*/ 15 h 564"/>
                    <a:gd name="T18" fmla="*/ 2 w 207"/>
                    <a:gd name="T19" fmla="*/ 17 h 564"/>
                    <a:gd name="T20" fmla="*/ 3 w 207"/>
                    <a:gd name="T21" fmla="*/ 19 h 564"/>
                    <a:gd name="T22" fmla="*/ 4 w 207"/>
                    <a:gd name="T23" fmla="*/ 21 h 564"/>
                    <a:gd name="T24" fmla="*/ 6 w 207"/>
                    <a:gd name="T25" fmla="*/ 24 h 564"/>
                    <a:gd name="T26" fmla="*/ 7 w 207"/>
                    <a:gd name="T27" fmla="*/ 26 h 564"/>
                    <a:gd name="T28" fmla="*/ 8 w 207"/>
                    <a:gd name="T29" fmla="*/ 27 h 564"/>
                    <a:gd name="T30" fmla="*/ 9 w 207"/>
                    <a:gd name="T31" fmla="*/ 28 h 564"/>
                    <a:gd name="T32" fmla="*/ 10 w 207"/>
                    <a:gd name="T33" fmla="*/ 30 h 564"/>
                    <a:gd name="T34" fmla="*/ 8 w 207"/>
                    <a:gd name="T35" fmla="*/ 26 h 564"/>
                    <a:gd name="T36" fmla="*/ 7 w 207"/>
                    <a:gd name="T37" fmla="*/ 24 h 564"/>
                    <a:gd name="T38" fmla="*/ 6 w 207"/>
                    <a:gd name="T39" fmla="*/ 21 h 564"/>
                    <a:gd name="T40" fmla="*/ 4 w 207"/>
                    <a:gd name="T41" fmla="*/ 19 h 564"/>
                    <a:gd name="T42" fmla="*/ 4 w 207"/>
                    <a:gd name="T43" fmla="*/ 18 h 564"/>
                    <a:gd name="T44" fmla="*/ 3 w 207"/>
                    <a:gd name="T45" fmla="*/ 17 h 564"/>
                    <a:gd name="T46" fmla="*/ 3 w 207"/>
                    <a:gd name="T47" fmla="*/ 15 h 564"/>
                    <a:gd name="T48" fmla="*/ 3 w 207"/>
                    <a:gd name="T49" fmla="*/ 13 h 564"/>
                    <a:gd name="T50" fmla="*/ 2 w 207"/>
                    <a:gd name="T51" fmla="*/ 11 h 564"/>
                    <a:gd name="T52" fmla="*/ 2 w 207"/>
                    <a:gd name="T53" fmla="*/ 7 h 564"/>
                    <a:gd name="T54" fmla="*/ 2 w 207"/>
                    <a:gd name="T55" fmla="*/ 4 h 564"/>
                    <a:gd name="T56" fmla="*/ 3 w 207"/>
                    <a:gd name="T57" fmla="*/ 0 h 564"/>
                    <a:gd name="T58" fmla="*/ 1 w 207"/>
                    <a:gd name="T59" fmla="*/ 2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5165" name="Freeform 17"/>
                <p:cNvSpPr>
                  <a:spLocks/>
                </p:cNvSpPr>
                <p:nvPr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 h 232"/>
                    <a:gd name="T2" fmla="*/ 1 w 47"/>
                    <a:gd name="T3" fmla="*/ 3 h 232"/>
                    <a:gd name="T4" fmla="*/ 1 w 47"/>
                    <a:gd name="T5" fmla="*/ 6 h 232"/>
                    <a:gd name="T6" fmla="*/ 1 w 47"/>
                    <a:gd name="T7" fmla="*/ 8 h 232"/>
                    <a:gd name="T8" fmla="*/ 1 w 47"/>
                    <a:gd name="T9" fmla="*/ 12 h 232"/>
                    <a:gd name="T10" fmla="*/ 3 w 47"/>
                    <a:gd name="T11" fmla="*/ 11 h 232"/>
                    <a:gd name="T12" fmla="*/ 3 w 47"/>
                    <a:gd name="T13" fmla="*/ 9 h 232"/>
                    <a:gd name="T14" fmla="*/ 3 w 47"/>
                    <a:gd name="T15" fmla="*/ 7 h 232"/>
                    <a:gd name="T16" fmla="*/ 3 w 47"/>
                    <a:gd name="T17" fmla="*/ 6 h 232"/>
                    <a:gd name="T18" fmla="*/ 3 w 47"/>
                    <a:gd name="T19" fmla="*/ 4 h 232"/>
                    <a:gd name="T20" fmla="*/ 2 w 47"/>
                    <a:gd name="T21" fmla="*/ 3 h 232"/>
                    <a:gd name="T22" fmla="*/ 2 w 47"/>
                    <a:gd name="T23" fmla="*/ 2 h 232"/>
                    <a:gd name="T24" fmla="*/ 1 w 47"/>
                    <a:gd name="T25" fmla="*/ 1 h 232"/>
                    <a:gd name="T26" fmla="*/ 1 w 47"/>
                    <a:gd name="T27" fmla="*/ 0 h 232"/>
                    <a:gd name="T28" fmla="*/ 0 w 47"/>
                    <a:gd name="T29" fmla="*/ 1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5166" name="Freeform 18"/>
                <p:cNvSpPr>
                  <a:spLocks/>
                </p:cNvSpPr>
                <p:nvPr/>
              </p:nvSpPr>
              <p:spPr bwMode="ltGray">
                <a:xfrm rot="4200091">
                  <a:off x="176" y="1723"/>
                  <a:ext cx="60" cy="28"/>
                </a:xfrm>
                <a:custGeom>
                  <a:avLst/>
                  <a:gdLst>
                    <a:gd name="T0" fmla="*/ 4 w 87"/>
                    <a:gd name="T1" fmla="*/ 1 h 40"/>
                    <a:gd name="T2" fmla="*/ 4 w 87"/>
                    <a:gd name="T3" fmla="*/ 1 h 40"/>
                    <a:gd name="T4" fmla="*/ 3 w 87"/>
                    <a:gd name="T5" fmla="*/ 1 h 40"/>
                    <a:gd name="T6" fmla="*/ 3 w 87"/>
                    <a:gd name="T7" fmla="*/ 1 h 40"/>
                    <a:gd name="T8" fmla="*/ 2 w 87"/>
                    <a:gd name="T9" fmla="*/ 1 h 40"/>
                    <a:gd name="T10" fmla="*/ 2 w 87"/>
                    <a:gd name="T11" fmla="*/ 1 h 40"/>
                    <a:gd name="T12" fmla="*/ 1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1 w 87"/>
                    <a:gd name="T23" fmla="*/ 1 h 40"/>
                    <a:gd name="T24" fmla="*/ 2 w 87"/>
                    <a:gd name="T25" fmla="*/ 1 h 40"/>
                    <a:gd name="T26" fmla="*/ 2 w 87"/>
                    <a:gd name="T27" fmla="*/ 1 h 40"/>
                    <a:gd name="T28" fmla="*/ 3 w 87"/>
                    <a:gd name="T29" fmla="*/ 1 h 40"/>
                    <a:gd name="T30" fmla="*/ 3 w 87"/>
                    <a:gd name="T31" fmla="*/ 2 h 40"/>
                    <a:gd name="T32" fmla="*/ 4 w 87"/>
                    <a:gd name="T33" fmla="*/ 3 h 40"/>
                    <a:gd name="T34" fmla="*/ 4 w 87"/>
                    <a:gd name="T35" fmla="*/ 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5132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5155" name="Freeform 20"/>
              <p:cNvSpPr>
                <a:spLocks/>
              </p:cNvSpPr>
              <p:nvPr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6" name="Freeform 21"/>
              <p:cNvSpPr>
                <a:spLocks/>
              </p:cNvSpPr>
              <p:nvPr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7" name="Freeform 22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33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5152" name="Freeform 24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3" name="Freeform 25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4" name="Freeform 26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34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5149" name="Freeform 28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0" name="Freeform 29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51" name="Freeform 30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513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3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22 w 109"/>
                <a:gd name="T3" fmla="*/ 1 h 156"/>
                <a:gd name="T4" fmla="*/ 85 w 109"/>
                <a:gd name="T5" fmla="*/ 5 h 156"/>
                <a:gd name="T6" fmla="*/ 170 w 109"/>
                <a:gd name="T7" fmla="*/ 20 h 156"/>
                <a:gd name="T8" fmla="*/ 269 w 109"/>
                <a:gd name="T9" fmla="*/ 42 h 156"/>
                <a:gd name="T10" fmla="*/ 360 w 109"/>
                <a:gd name="T11" fmla="*/ 76 h 156"/>
                <a:gd name="T12" fmla="*/ 443 w 109"/>
                <a:gd name="T13" fmla="*/ 123 h 156"/>
                <a:gd name="T14" fmla="*/ 495 w 109"/>
                <a:gd name="T15" fmla="*/ 186 h 156"/>
                <a:gd name="T16" fmla="*/ 506 w 109"/>
                <a:gd name="T17" fmla="*/ 272 h 156"/>
                <a:gd name="T18" fmla="*/ 482 w 109"/>
                <a:gd name="T19" fmla="*/ 272 h 156"/>
                <a:gd name="T20" fmla="*/ 458 w 109"/>
                <a:gd name="T21" fmla="*/ 272 h 156"/>
                <a:gd name="T22" fmla="*/ 431 w 109"/>
                <a:gd name="T23" fmla="*/ 272 h 156"/>
                <a:gd name="T24" fmla="*/ 398 w 109"/>
                <a:gd name="T25" fmla="*/ 264 h 156"/>
                <a:gd name="T26" fmla="*/ 375 w 109"/>
                <a:gd name="T27" fmla="*/ 263 h 156"/>
                <a:gd name="T28" fmla="*/ 345 w 109"/>
                <a:gd name="T29" fmla="*/ 259 h 156"/>
                <a:gd name="T30" fmla="*/ 305 w 109"/>
                <a:gd name="T31" fmla="*/ 249 h 156"/>
                <a:gd name="T32" fmla="*/ 269 w 109"/>
                <a:gd name="T33" fmla="*/ 241 h 156"/>
                <a:gd name="T34" fmla="*/ 245 w 109"/>
                <a:gd name="T35" fmla="*/ 218 h 156"/>
                <a:gd name="T36" fmla="*/ 245 w 109"/>
                <a:gd name="T37" fmla="*/ 192 h 156"/>
                <a:gd name="T38" fmla="*/ 258 w 109"/>
                <a:gd name="T39" fmla="*/ 166 h 156"/>
                <a:gd name="T40" fmla="*/ 271 w 109"/>
                <a:gd name="T41" fmla="*/ 137 h 156"/>
                <a:gd name="T42" fmla="*/ 258 w 109"/>
                <a:gd name="T43" fmla="*/ 107 h 156"/>
                <a:gd name="T44" fmla="*/ 222 w 109"/>
                <a:gd name="T45" fmla="*/ 74 h 156"/>
                <a:gd name="T46" fmla="*/ 145 w 109"/>
                <a:gd name="T47" fmla="*/ 40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3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29 w 54"/>
                <a:gd name="T5" fmla="*/ 3 h 40"/>
                <a:gd name="T6" fmla="*/ 65 w 54"/>
                <a:gd name="T7" fmla="*/ 16 h 40"/>
                <a:gd name="T8" fmla="*/ 108 w 54"/>
                <a:gd name="T9" fmla="*/ 20 h 40"/>
                <a:gd name="T10" fmla="*/ 145 w 54"/>
                <a:gd name="T11" fmla="*/ 26 h 40"/>
                <a:gd name="T12" fmla="*/ 183 w 54"/>
                <a:gd name="T13" fmla="*/ 30 h 40"/>
                <a:gd name="T14" fmla="*/ 224 w 54"/>
                <a:gd name="T15" fmla="*/ 32 h 40"/>
                <a:gd name="T16" fmla="*/ 270 w 54"/>
                <a:gd name="T17" fmla="*/ 28 h 40"/>
                <a:gd name="T18" fmla="*/ 264 w 54"/>
                <a:gd name="T19" fmla="*/ 44 h 40"/>
                <a:gd name="T20" fmla="*/ 249 w 54"/>
                <a:gd name="T21" fmla="*/ 59 h 40"/>
                <a:gd name="T22" fmla="*/ 221 w 54"/>
                <a:gd name="T23" fmla="*/ 68 h 40"/>
                <a:gd name="T24" fmla="*/ 182 w 54"/>
                <a:gd name="T25" fmla="*/ 71 h 40"/>
                <a:gd name="T26" fmla="*/ 139 w 54"/>
                <a:gd name="T27" fmla="*/ 70 h 40"/>
                <a:gd name="T28" fmla="*/ 93 w 54"/>
                <a:gd name="T29" fmla="*/ 57 h 40"/>
                <a:gd name="T30" fmla="*/ 49 w 54"/>
                <a:gd name="T31" fmla="*/ 37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3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3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4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4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4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33 h 237"/>
                <a:gd name="T4" fmla="*/ 28 w 257"/>
                <a:gd name="T5" fmla="*/ 66 h 237"/>
                <a:gd name="T6" fmla="*/ 64 w 257"/>
                <a:gd name="T7" fmla="*/ 99 h 237"/>
                <a:gd name="T8" fmla="*/ 115 w 257"/>
                <a:gd name="T9" fmla="*/ 128 h 237"/>
                <a:gd name="T10" fmla="*/ 186 w 257"/>
                <a:gd name="T11" fmla="*/ 155 h 237"/>
                <a:gd name="T12" fmla="*/ 276 w 257"/>
                <a:gd name="T13" fmla="*/ 184 h 237"/>
                <a:gd name="T14" fmla="*/ 391 w 257"/>
                <a:gd name="T15" fmla="*/ 210 h 237"/>
                <a:gd name="T16" fmla="*/ 523 w 257"/>
                <a:gd name="T17" fmla="*/ 232 h 237"/>
                <a:gd name="T18" fmla="*/ 693 w 257"/>
                <a:gd name="T19" fmla="*/ 253 h 237"/>
                <a:gd name="T20" fmla="*/ 885 w 257"/>
                <a:gd name="T21" fmla="*/ 271 h 237"/>
                <a:gd name="T22" fmla="*/ 1091 w 257"/>
                <a:gd name="T23" fmla="*/ 285 h 237"/>
                <a:gd name="T24" fmla="*/ 1345 w 257"/>
                <a:gd name="T25" fmla="*/ 298 h 237"/>
                <a:gd name="T26" fmla="*/ 1621 w 257"/>
                <a:gd name="T27" fmla="*/ 305 h 237"/>
                <a:gd name="T28" fmla="*/ 1938 w 257"/>
                <a:gd name="T29" fmla="*/ 309 h 237"/>
                <a:gd name="T30" fmla="*/ 2265 w 257"/>
                <a:gd name="T31" fmla="*/ 308 h 237"/>
                <a:gd name="T32" fmla="*/ 2648 w 257"/>
                <a:gd name="T33" fmla="*/ 303 h 237"/>
                <a:gd name="T34" fmla="*/ 2312 w 257"/>
                <a:gd name="T35" fmla="*/ 296 h 237"/>
                <a:gd name="T36" fmla="*/ 2006 w 257"/>
                <a:gd name="T37" fmla="*/ 286 h 237"/>
                <a:gd name="T38" fmla="*/ 1752 w 257"/>
                <a:gd name="T39" fmla="*/ 276 h 237"/>
                <a:gd name="T40" fmla="*/ 1525 w 257"/>
                <a:gd name="T41" fmla="*/ 266 h 237"/>
                <a:gd name="T42" fmla="*/ 1318 w 257"/>
                <a:gd name="T43" fmla="*/ 252 h 237"/>
                <a:gd name="T44" fmla="*/ 1155 w 257"/>
                <a:gd name="T45" fmla="*/ 237 h 237"/>
                <a:gd name="T46" fmla="*/ 1004 w 257"/>
                <a:gd name="T47" fmla="*/ 221 h 237"/>
                <a:gd name="T48" fmla="*/ 863 w 257"/>
                <a:gd name="T49" fmla="*/ 202 h 237"/>
                <a:gd name="T50" fmla="*/ 736 w 257"/>
                <a:gd name="T51" fmla="*/ 184 h 237"/>
                <a:gd name="T52" fmla="*/ 632 w 257"/>
                <a:gd name="T53" fmla="*/ 162 h 237"/>
                <a:gd name="T54" fmla="*/ 543 w 257"/>
                <a:gd name="T55" fmla="*/ 140 h 237"/>
                <a:gd name="T56" fmla="*/ 446 w 257"/>
                <a:gd name="T57" fmla="*/ 114 h 237"/>
                <a:gd name="T58" fmla="*/ 340 w 257"/>
                <a:gd name="T59" fmla="*/ 90 h 237"/>
                <a:gd name="T60" fmla="*/ 238 w 257"/>
                <a:gd name="T61" fmla="*/ 63 h 237"/>
                <a:gd name="T62" fmla="*/ 120 w 257"/>
                <a:gd name="T63" fmla="*/ 32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4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838 w 124"/>
                <a:gd name="T1" fmla="*/ 0 h 110"/>
                <a:gd name="T2" fmla="*/ 1340 w 124"/>
                <a:gd name="T3" fmla="*/ 154 h 110"/>
                <a:gd name="T4" fmla="*/ 1302 w 124"/>
                <a:gd name="T5" fmla="*/ 153 h 110"/>
                <a:gd name="T6" fmla="*/ 1157 w 124"/>
                <a:gd name="T7" fmla="*/ 150 h 110"/>
                <a:gd name="T8" fmla="*/ 967 w 124"/>
                <a:gd name="T9" fmla="*/ 145 h 110"/>
                <a:gd name="T10" fmla="*/ 739 w 124"/>
                <a:gd name="T11" fmla="*/ 142 h 110"/>
                <a:gd name="T12" fmla="*/ 486 w 124"/>
                <a:gd name="T13" fmla="*/ 139 h 110"/>
                <a:gd name="T14" fmla="*/ 276 w 124"/>
                <a:gd name="T15" fmla="*/ 140 h 110"/>
                <a:gd name="T16" fmla="*/ 98 w 124"/>
                <a:gd name="T17" fmla="*/ 146 h 110"/>
                <a:gd name="T18" fmla="*/ 0 w 124"/>
                <a:gd name="T19" fmla="*/ 157 h 110"/>
                <a:gd name="T20" fmla="*/ 40 w 124"/>
                <a:gd name="T21" fmla="*/ 140 h 110"/>
                <a:gd name="T22" fmla="*/ 88 w 124"/>
                <a:gd name="T23" fmla="*/ 127 h 110"/>
                <a:gd name="T24" fmla="*/ 178 w 124"/>
                <a:gd name="T25" fmla="*/ 117 h 110"/>
                <a:gd name="T26" fmla="*/ 276 w 124"/>
                <a:gd name="T27" fmla="*/ 109 h 110"/>
                <a:gd name="T28" fmla="*/ 391 w 124"/>
                <a:gd name="T29" fmla="*/ 102 h 110"/>
                <a:gd name="T30" fmla="*/ 506 w 124"/>
                <a:gd name="T31" fmla="*/ 101 h 110"/>
                <a:gd name="T32" fmla="*/ 634 w 124"/>
                <a:gd name="T33" fmla="*/ 101 h 110"/>
                <a:gd name="T34" fmla="*/ 780 w 124"/>
                <a:gd name="T35" fmla="*/ 106 h 110"/>
                <a:gd name="T36" fmla="*/ 789 w 124"/>
                <a:gd name="T37" fmla="*/ 101 h 110"/>
                <a:gd name="T38" fmla="*/ 758 w 124"/>
                <a:gd name="T39" fmla="*/ 81 h 110"/>
                <a:gd name="T40" fmla="*/ 723 w 124"/>
                <a:gd name="T41" fmla="*/ 54 h 110"/>
                <a:gd name="T42" fmla="*/ 710 w 124"/>
                <a:gd name="T43" fmla="*/ 43 h 110"/>
                <a:gd name="T44" fmla="*/ 681 w 124"/>
                <a:gd name="T45" fmla="*/ 43 h 110"/>
                <a:gd name="T46" fmla="*/ 655 w 124"/>
                <a:gd name="T47" fmla="*/ 41 h 110"/>
                <a:gd name="T48" fmla="*/ 634 w 124"/>
                <a:gd name="T49" fmla="*/ 35 h 110"/>
                <a:gd name="T50" fmla="*/ 622 w 124"/>
                <a:gd name="T51" fmla="*/ 31 h 110"/>
                <a:gd name="T52" fmla="*/ 622 w 124"/>
                <a:gd name="T53" fmla="*/ 27 h 110"/>
                <a:gd name="T54" fmla="*/ 634 w 124"/>
                <a:gd name="T55" fmla="*/ 22 h 110"/>
                <a:gd name="T56" fmla="*/ 718 w 124"/>
                <a:gd name="T57" fmla="*/ 8 h 110"/>
                <a:gd name="T58" fmla="*/ 838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4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4 w 109"/>
                <a:gd name="T3" fmla="*/ 1 h 156"/>
                <a:gd name="T4" fmla="*/ 192 w 109"/>
                <a:gd name="T5" fmla="*/ 5 h 156"/>
                <a:gd name="T6" fmla="*/ 401 w 109"/>
                <a:gd name="T7" fmla="*/ 12 h 156"/>
                <a:gd name="T8" fmla="*/ 635 w 109"/>
                <a:gd name="T9" fmla="*/ 32 h 156"/>
                <a:gd name="T10" fmla="*/ 856 w 109"/>
                <a:gd name="T11" fmla="*/ 52 h 156"/>
                <a:gd name="T12" fmla="*/ 1049 w 109"/>
                <a:gd name="T13" fmla="*/ 87 h 156"/>
                <a:gd name="T14" fmla="*/ 1168 w 109"/>
                <a:gd name="T15" fmla="*/ 132 h 156"/>
                <a:gd name="T16" fmla="*/ 1191 w 109"/>
                <a:gd name="T17" fmla="*/ 191 h 156"/>
                <a:gd name="T18" fmla="*/ 1154 w 109"/>
                <a:gd name="T19" fmla="*/ 191 h 156"/>
                <a:gd name="T20" fmla="*/ 1090 w 109"/>
                <a:gd name="T21" fmla="*/ 191 h 156"/>
                <a:gd name="T22" fmla="*/ 1016 w 109"/>
                <a:gd name="T23" fmla="*/ 191 h 156"/>
                <a:gd name="T24" fmla="*/ 949 w 109"/>
                <a:gd name="T25" fmla="*/ 188 h 156"/>
                <a:gd name="T26" fmla="*/ 883 w 109"/>
                <a:gd name="T27" fmla="*/ 187 h 156"/>
                <a:gd name="T28" fmla="*/ 809 w 109"/>
                <a:gd name="T29" fmla="*/ 183 h 156"/>
                <a:gd name="T30" fmla="*/ 720 w 109"/>
                <a:gd name="T31" fmla="*/ 177 h 156"/>
                <a:gd name="T32" fmla="*/ 635 w 109"/>
                <a:gd name="T33" fmla="*/ 171 h 156"/>
                <a:gd name="T34" fmla="*/ 577 w 109"/>
                <a:gd name="T35" fmla="*/ 154 h 156"/>
                <a:gd name="T36" fmla="*/ 577 w 109"/>
                <a:gd name="T37" fmla="*/ 135 h 156"/>
                <a:gd name="T38" fmla="*/ 616 w 109"/>
                <a:gd name="T39" fmla="*/ 119 h 156"/>
                <a:gd name="T40" fmla="*/ 653 w 109"/>
                <a:gd name="T41" fmla="*/ 96 h 156"/>
                <a:gd name="T42" fmla="*/ 616 w 109"/>
                <a:gd name="T43" fmla="*/ 78 h 156"/>
                <a:gd name="T44" fmla="*/ 529 w 109"/>
                <a:gd name="T45" fmla="*/ 51 h 156"/>
                <a:gd name="T46" fmla="*/ 344 w 109"/>
                <a:gd name="T47" fmla="*/ 31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4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44 w 46"/>
                <a:gd name="T1" fmla="*/ 0 h 94"/>
                <a:gd name="T2" fmla="*/ 218 w 46"/>
                <a:gd name="T3" fmla="*/ 46 h 94"/>
                <a:gd name="T4" fmla="*/ 162 w 46"/>
                <a:gd name="T5" fmla="*/ 78 h 94"/>
                <a:gd name="T6" fmla="*/ 120 w 46"/>
                <a:gd name="T7" fmla="*/ 103 h 94"/>
                <a:gd name="T8" fmla="*/ 0 w 46"/>
                <a:gd name="T9" fmla="*/ 120 h 94"/>
                <a:gd name="T10" fmla="*/ 132 w 46"/>
                <a:gd name="T11" fmla="*/ 112 h 94"/>
                <a:gd name="T12" fmla="*/ 255 w 46"/>
                <a:gd name="T13" fmla="*/ 104 h 94"/>
                <a:gd name="T14" fmla="*/ 346 w 46"/>
                <a:gd name="T15" fmla="*/ 88 h 94"/>
                <a:gd name="T16" fmla="*/ 435 w 46"/>
                <a:gd name="T17" fmla="*/ 73 h 94"/>
                <a:gd name="T18" fmla="*/ 495 w 46"/>
                <a:gd name="T19" fmla="*/ 57 h 94"/>
                <a:gd name="T20" fmla="*/ 501 w 46"/>
                <a:gd name="T21" fmla="*/ 38 h 94"/>
                <a:gd name="T22" fmla="*/ 464 w 46"/>
                <a:gd name="T23" fmla="*/ 15 h 94"/>
                <a:gd name="T24" fmla="*/ 344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4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4 w 54"/>
                <a:gd name="T5" fmla="*/ 3 h 40"/>
                <a:gd name="T6" fmla="*/ 129 w 54"/>
                <a:gd name="T7" fmla="*/ 8 h 40"/>
                <a:gd name="T8" fmla="*/ 207 w 54"/>
                <a:gd name="T9" fmla="*/ 12 h 40"/>
                <a:gd name="T10" fmla="*/ 292 w 54"/>
                <a:gd name="T11" fmla="*/ 15 h 40"/>
                <a:gd name="T12" fmla="*/ 383 w 54"/>
                <a:gd name="T13" fmla="*/ 17 h 40"/>
                <a:gd name="T14" fmla="*/ 455 w 54"/>
                <a:gd name="T15" fmla="*/ 18 h 40"/>
                <a:gd name="T16" fmla="*/ 540 w 54"/>
                <a:gd name="T17" fmla="*/ 16 h 40"/>
                <a:gd name="T18" fmla="*/ 533 w 54"/>
                <a:gd name="T19" fmla="*/ 33 h 40"/>
                <a:gd name="T20" fmla="*/ 503 w 54"/>
                <a:gd name="T21" fmla="*/ 41 h 40"/>
                <a:gd name="T22" fmla="*/ 443 w 54"/>
                <a:gd name="T23" fmla="*/ 46 h 40"/>
                <a:gd name="T24" fmla="*/ 368 w 54"/>
                <a:gd name="T25" fmla="*/ 48 h 40"/>
                <a:gd name="T26" fmla="*/ 276 w 54"/>
                <a:gd name="T27" fmla="*/ 47 h 40"/>
                <a:gd name="T28" fmla="*/ 187 w 54"/>
                <a:gd name="T29" fmla="*/ 40 h 40"/>
                <a:gd name="T30" fmla="*/ 97 w 54"/>
                <a:gd name="T31" fmla="*/ 28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4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4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78 w 596"/>
                <a:gd name="T1" fmla="*/ 468 h 666"/>
                <a:gd name="T2" fmla="*/ 66 w 596"/>
                <a:gd name="T3" fmla="*/ 433 h 666"/>
                <a:gd name="T4" fmla="*/ 0 w 596"/>
                <a:gd name="T5" fmla="*/ 366 h 666"/>
                <a:gd name="T6" fmla="*/ 40 w 596"/>
                <a:gd name="T7" fmla="*/ 282 h 666"/>
                <a:gd name="T8" fmla="*/ 277 w 596"/>
                <a:gd name="T9" fmla="*/ 192 h 666"/>
                <a:gd name="T10" fmla="*/ 755 w 596"/>
                <a:gd name="T11" fmla="*/ 108 h 666"/>
                <a:gd name="T12" fmla="*/ 1559 w 596"/>
                <a:gd name="T13" fmla="*/ 39 h 666"/>
                <a:gd name="T14" fmla="*/ 2706 w 596"/>
                <a:gd name="T15" fmla="*/ 2 h 666"/>
                <a:gd name="T16" fmla="*/ 4172 w 596"/>
                <a:gd name="T17" fmla="*/ 9 h 666"/>
                <a:gd name="T18" fmla="*/ 5308 w 596"/>
                <a:gd name="T19" fmla="*/ 84 h 666"/>
                <a:gd name="T20" fmla="*/ 6076 w 596"/>
                <a:gd name="T21" fmla="*/ 209 h 666"/>
                <a:gd name="T22" fmla="*/ 6478 w 596"/>
                <a:gd name="T23" fmla="*/ 361 h 666"/>
                <a:gd name="T24" fmla="*/ 6528 w 596"/>
                <a:gd name="T25" fmla="*/ 518 h 666"/>
                <a:gd name="T26" fmla="*/ 6212 w 596"/>
                <a:gd name="T27" fmla="*/ 665 h 666"/>
                <a:gd name="T28" fmla="*/ 5559 w 596"/>
                <a:gd name="T29" fmla="*/ 779 h 666"/>
                <a:gd name="T30" fmla="*/ 4573 w 596"/>
                <a:gd name="T31" fmla="*/ 841 h 666"/>
                <a:gd name="T32" fmla="*/ 4267 w 596"/>
                <a:gd name="T33" fmla="*/ 835 h 666"/>
                <a:gd name="T34" fmla="*/ 4839 w 596"/>
                <a:gd name="T35" fmla="*/ 783 h 666"/>
                <a:gd name="T36" fmla="*/ 5284 w 596"/>
                <a:gd name="T37" fmla="*/ 688 h 666"/>
                <a:gd name="T38" fmla="*/ 5590 w 596"/>
                <a:gd name="T39" fmla="*/ 575 h 666"/>
                <a:gd name="T40" fmla="*/ 5699 w 596"/>
                <a:gd name="T41" fmla="*/ 450 h 666"/>
                <a:gd name="T42" fmla="*/ 5633 w 596"/>
                <a:gd name="T43" fmla="*/ 327 h 666"/>
                <a:gd name="T44" fmla="*/ 5315 w 596"/>
                <a:gd name="T45" fmla="*/ 220 h 666"/>
                <a:gd name="T46" fmla="*/ 4748 w 596"/>
                <a:gd name="T47" fmla="*/ 142 h 666"/>
                <a:gd name="T48" fmla="*/ 3742 w 596"/>
                <a:gd name="T49" fmla="*/ 94 h 666"/>
                <a:gd name="T50" fmla="*/ 2699 w 596"/>
                <a:gd name="T51" fmla="*/ 77 h 666"/>
                <a:gd name="T52" fmla="*/ 1910 w 596"/>
                <a:gd name="T53" fmla="*/ 88 h 666"/>
                <a:gd name="T54" fmla="*/ 1329 w 596"/>
                <a:gd name="T55" fmla="*/ 127 h 666"/>
                <a:gd name="T56" fmla="*/ 919 w 596"/>
                <a:gd name="T57" fmla="*/ 188 h 666"/>
                <a:gd name="T58" fmla="*/ 626 w 596"/>
                <a:gd name="T59" fmla="*/ 261 h 666"/>
                <a:gd name="T60" fmla="*/ 437 w 596"/>
                <a:gd name="T61" fmla="*/ 344 h 666"/>
                <a:gd name="T62" fmla="*/ 308 w 596"/>
                <a:gd name="T63" fmla="*/ 428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512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12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612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+mn-lt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612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+mn-lt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612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B5DD316-167D-4185-AF03-AEC5896D98D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/>
          <p:cNvGrpSpPr>
            <a:grpSpLocks/>
          </p:cNvGrpSpPr>
          <p:nvPr/>
        </p:nvGrpSpPr>
        <p:grpSpPr bwMode="auto">
          <a:xfrm>
            <a:off x="-25400" y="0"/>
            <a:ext cx="9166225" cy="7027863"/>
            <a:chOff x="-16" y="0"/>
            <a:chExt cx="5774" cy="4427"/>
          </a:xfrm>
        </p:grpSpPr>
        <p:grpSp>
          <p:nvGrpSpPr>
            <p:cNvPr id="6152" name="Group 8"/>
            <p:cNvGrpSpPr>
              <a:grpSpLocks/>
            </p:cNvGrpSpPr>
            <p:nvPr/>
          </p:nvGrpSpPr>
          <p:grpSpPr bwMode="auto">
            <a:xfrm>
              <a:off x="-16" y="0"/>
              <a:ext cx="5771" cy="4427"/>
              <a:chOff x="-14" y="-3"/>
              <a:chExt cx="5771" cy="4427"/>
            </a:xfrm>
          </p:grpSpPr>
          <p:grpSp>
            <p:nvGrpSpPr>
              <p:cNvPr id="6155" name="Group 9"/>
              <p:cNvGrpSpPr>
                <a:grpSpLocks/>
              </p:cNvGrpSpPr>
              <p:nvPr/>
            </p:nvGrpSpPr>
            <p:grpSpPr bwMode="auto">
              <a:xfrm>
                <a:off x="1834" y="-2"/>
                <a:ext cx="209" cy="4316"/>
                <a:chOff x="1834" y="-2"/>
                <a:chExt cx="209" cy="4316"/>
              </a:xfrm>
            </p:grpSpPr>
            <p:sp>
              <p:nvSpPr>
                <p:cNvPr id="6240" name="Freeform 10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41" name="Freeform 11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0 w 110"/>
                    <a:gd name="T1" fmla="*/ 613 h 2131"/>
                    <a:gd name="T2" fmla="*/ 0 w 110"/>
                    <a:gd name="T3" fmla="*/ 279 h 2131"/>
                    <a:gd name="T4" fmla="*/ 0 w 110"/>
                    <a:gd name="T5" fmla="*/ 105 h 2131"/>
                    <a:gd name="T6" fmla="*/ 0 w 110"/>
                    <a:gd name="T7" fmla="*/ 37 h 2131"/>
                    <a:gd name="T8" fmla="*/ 0 w 110"/>
                    <a:gd name="T9" fmla="*/ 5 h 2131"/>
                    <a:gd name="T10" fmla="*/ 0 w 110"/>
                    <a:gd name="T11" fmla="*/ 5 h 2131"/>
                    <a:gd name="T12" fmla="*/ 0 w 110"/>
                    <a:gd name="T13" fmla="*/ 41 h 2131"/>
                    <a:gd name="T14" fmla="*/ 0 w 110"/>
                    <a:gd name="T15" fmla="*/ 170 h 2131"/>
                    <a:gd name="T16" fmla="*/ 0 w 110"/>
                    <a:gd name="T17" fmla="*/ 475 h 2131"/>
                    <a:gd name="T18" fmla="*/ 0 w 110"/>
                    <a:gd name="T19" fmla="*/ 1097 h 2131"/>
                    <a:gd name="T20" fmla="*/ 0 w 110"/>
                    <a:gd name="T21" fmla="*/ 2073 h 2131"/>
                    <a:gd name="T22" fmla="*/ 0 w 110"/>
                    <a:gd name="T23" fmla="*/ 2628 h 2131"/>
                    <a:gd name="T24" fmla="*/ 0 w 110"/>
                    <a:gd name="T25" fmla="*/ 2737 h 2131"/>
                    <a:gd name="T26" fmla="*/ 0 w 110"/>
                    <a:gd name="T27" fmla="*/ 2737 h 2131"/>
                    <a:gd name="T28" fmla="*/ 0 w 110"/>
                    <a:gd name="T29" fmla="*/ 1904 h 2131"/>
                    <a:gd name="T30" fmla="*/ 0 w 110"/>
                    <a:gd name="T31" fmla="*/ 613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6156" name="Group 12"/>
              <p:cNvGrpSpPr>
                <a:grpSpLocks/>
              </p:cNvGrpSpPr>
              <p:nvPr/>
            </p:nvGrpSpPr>
            <p:grpSpPr bwMode="auto">
              <a:xfrm flipV="1">
                <a:off x="5312" y="0"/>
                <a:ext cx="321" cy="4318"/>
                <a:chOff x="2971" y="-3"/>
                <a:chExt cx="493" cy="4325"/>
              </a:xfrm>
            </p:grpSpPr>
            <p:sp>
              <p:nvSpPr>
                <p:cNvPr id="6238" name="Freeform 13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39" name="Freeform 14"/>
                <p:cNvSpPr>
                  <a:spLocks/>
                </p:cNvSpPr>
                <p:nvPr/>
              </p:nvSpPr>
              <p:spPr bwMode="white">
                <a:xfrm>
                  <a:off x="3227" y="2119"/>
                  <a:ext cx="111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91 w 110"/>
                    <a:gd name="T11" fmla="*/ 5 h 2131"/>
                    <a:gd name="T12" fmla="*/ 111 w 110"/>
                    <a:gd name="T13" fmla="*/ 41 h 2131"/>
                    <a:gd name="T14" fmla="*/ 115 w 110"/>
                    <a:gd name="T15" fmla="*/ 173 h 2131"/>
                    <a:gd name="T16" fmla="*/ 95 w 110"/>
                    <a:gd name="T17" fmla="*/ 481 h 2131"/>
                    <a:gd name="T18" fmla="*/ 95 w 110"/>
                    <a:gd name="T19" fmla="*/ 1113 h 2131"/>
                    <a:gd name="T20" fmla="*/ 87 w 110"/>
                    <a:gd name="T21" fmla="*/ 2102 h 2131"/>
                    <a:gd name="T22" fmla="*/ 95 w 110"/>
                    <a:gd name="T23" fmla="*/ 2667 h 2131"/>
                    <a:gd name="T24" fmla="*/ 87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6157" name="Group 15"/>
              <p:cNvGrpSpPr>
                <a:grpSpLocks/>
              </p:cNvGrpSpPr>
              <p:nvPr/>
            </p:nvGrpSpPr>
            <p:grpSpPr bwMode="auto">
              <a:xfrm>
                <a:off x="1130" y="1"/>
                <a:ext cx="385" cy="4314"/>
                <a:chOff x="1130" y="1"/>
                <a:chExt cx="385" cy="4308"/>
              </a:xfrm>
            </p:grpSpPr>
            <p:sp>
              <p:nvSpPr>
                <p:cNvPr id="6234" name="Freeform 16"/>
                <p:cNvSpPr>
                  <a:spLocks/>
                </p:cNvSpPr>
                <p:nvPr/>
              </p:nvSpPr>
              <p:spPr bwMode="white">
                <a:xfrm>
                  <a:off x="1146" y="1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35" name="Freeform 17"/>
                <p:cNvSpPr>
                  <a:spLocks/>
                </p:cNvSpPr>
                <p:nvPr/>
              </p:nvSpPr>
              <p:spPr bwMode="white">
                <a:xfrm>
                  <a:off x="1237" y="2174"/>
                  <a:ext cx="251" cy="390"/>
                </a:xfrm>
                <a:custGeom>
                  <a:avLst/>
                  <a:gdLst>
                    <a:gd name="T0" fmla="*/ 32 w 251"/>
                    <a:gd name="T1" fmla="*/ 379 h 390"/>
                    <a:gd name="T2" fmla="*/ 77 w 251"/>
                    <a:gd name="T3" fmla="*/ 364 h 390"/>
                    <a:gd name="T4" fmla="*/ 152 w 251"/>
                    <a:gd name="T5" fmla="*/ 370 h 390"/>
                    <a:gd name="T6" fmla="*/ 209 w 251"/>
                    <a:gd name="T7" fmla="*/ 388 h 390"/>
                    <a:gd name="T8" fmla="*/ 242 w 251"/>
                    <a:gd name="T9" fmla="*/ 379 h 390"/>
                    <a:gd name="T10" fmla="*/ 248 w 251"/>
                    <a:gd name="T11" fmla="*/ 328 h 390"/>
                    <a:gd name="T12" fmla="*/ 227 w 251"/>
                    <a:gd name="T13" fmla="*/ 175 h 390"/>
                    <a:gd name="T14" fmla="*/ 194 w 251"/>
                    <a:gd name="T15" fmla="*/ 130 h 390"/>
                    <a:gd name="T16" fmla="*/ 179 w 251"/>
                    <a:gd name="T17" fmla="*/ 295 h 390"/>
                    <a:gd name="T18" fmla="*/ 152 w 251"/>
                    <a:gd name="T19" fmla="*/ 307 h 390"/>
                    <a:gd name="T20" fmla="*/ 134 w 251"/>
                    <a:gd name="T21" fmla="*/ 163 h 390"/>
                    <a:gd name="T22" fmla="*/ 65 w 251"/>
                    <a:gd name="T23" fmla="*/ 13 h 390"/>
                    <a:gd name="T24" fmla="*/ 29 w 251"/>
                    <a:gd name="T25" fmla="*/ 85 h 390"/>
                    <a:gd name="T26" fmla="*/ 26 w 251"/>
                    <a:gd name="T27" fmla="*/ 271 h 390"/>
                    <a:gd name="T28" fmla="*/ 2 w 251"/>
                    <a:gd name="T29" fmla="*/ 337 h 390"/>
                    <a:gd name="T30" fmla="*/ 11 w 251"/>
                    <a:gd name="T31" fmla="*/ 379 h 390"/>
                    <a:gd name="T32" fmla="*/ 32 w 251"/>
                    <a:gd name="T33" fmla="*/ 379 h 39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36" name="Freeform 18"/>
                <p:cNvSpPr>
                  <a:spLocks/>
                </p:cNvSpPr>
                <p:nvPr/>
              </p:nvSpPr>
              <p:spPr bwMode="white">
                <a:xfrm>
                  <a:off x="1130" y="2595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37" name="Freeform 19"/>
                <p:cNvSpPr>
                  <a:spLocks/>
                </p:cNvSpPr>
                <p:nvPr/>
              </p:nvSpPr>
              <p:spPr bwMode="white">
                <a:xfrm>
                  <a:off x="1255" y="2644"/>
                  <a:ext cx="146" cy="154"/>
                </a:xfrm>
                <a:custGeom>
                  <a:avLst/>
                  <a:gdLst>
                    <a:gd name="T0" fmla="*/ 14 w 146"/>
                    <a:gd name="T1" fmla="*/ 11 h 154"/>
                    <a:gd name="T2" fmla="*/ 92 w 146"/>
                    <a:gd name="T3" fmla="*/ 2 h 154"/>
                    <a:gd name="T4" fmla="*/ 140 w 146"/>
                    <a:gd name="T5" fmla="*/ 14 h 154"/>
                    <a:gd name="T6" fmla="*/ 128 w 146"/>
                    <a:gd name="T7" fmla="*/ 89 h 154"/>
                    <a:gd name="T8" fmla="*/ 116 w 146"/>
                    <a:gd name="T9" fmla="*/ 146 h 154"/>
                    <a:gd name="T10" fmla="*/ 74 w 146"/>
                    <a:gd name="T11" fmla="*/ 134 h 154"/>
                    <a:gd name="T12" fmla="*/ 32 w 146"/>
                    <a:gd name="T13" fmla="*/ 128 h 154"/>
                    <a:gd name="T14" fmla="*/ 5 w 146"/>
                    <a:gd name="T15" fmla="*/ 56 h 154"/>
                    <a:gd name="T16" fmla="*/ 14 w 146"/>
                    <a:gd name="T17" fmla="*/ 11 h 1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6158" name="Group 20"/>
              <p:cNvGrpSpPr>
                <a:grpSpLocks/>
              </p:cNvGrpSpPr>
              <p:nvPr/>
            </p:nvGrpSpPr>
            <p:grpSpPr bwMode="auto">
              <a:xfrm>
                <a:off x="429" y="0"/>
                <a:ext cx="403" cy="4318"/>
                <a:chOff x="429" y="0"/>
                <a:chExt cx="493" cy="4318"/>
              </a:xfrm>
            </p:grpSpPr>
            <p:sp>
              <p:nvSpPr>
                <p:cNvPr id="6232" name="Freeform 21"/>
                <p:cNvSpPr>
                  <a:spLocks/>
                </p:cNvSpPr>
                <p:nvPr/>
              </p:nvSpPr>
              <p:spPr bwMode="white">
                <a:xfrm>
                  <a:off x="429" y="0"/>
                  <a:ext cx="493" cy="4316"/>
                </a:xfrm>
                <a:custGeom>
                  <a:avLst/>
                  <a:gdLst>
                    <a:gd name="T0" fmla="*/ 40 w 493"/>
                    <a:gd name="T1" fmla="*/ 0 h 4316"/>
                    <a:gd name="T2" fmla="*/ 44 w 493"/>
                    <a:gd name="T3" fmla="*/ 1104 h 4316"/>
                    <a:gd name="T4" fmla="*/ 6 w 493"/>
                    <a:gd name="T5" fmla="*/ 1845 h 4316"/>
                    <a:gd name="T6" fmla="*/ 6 w 493"/>
                    <a:gd name="T7" fmla="*/ 1982 h 4316"/>
                    <a:gd name="T8" fmla="*/ 20 w 493"/>
                    <a:gd name="T9" fmla="*/ 2024 h 4316"/>
                    <a:gd name="T10" fmla="*/ 24 w 493"/>
                    <a:gd name="T11" fmla="*/ 2068 h 4316"/>
                    <a:gd name="T12" fmla="*/ 6 w 493"/>
                    <a:gd name="T13" fmla="*/ 2119 h 4316"/>
                    <a:gd name="T14" fmla="*/ 6 w 493"/>
                    <a:gd name="T15" fmla="*/ 2210 h 4316"/>
                    <a:gd name="T16" fmla="*/ 28 w 493"/>
                    <a:gd name="T17" fmla="*/ 2464 h 4316"/>
                    <a:gd name="T18" fmla="*/ 24 w 493"/>
                    <a:gd name="T19" fmla="*/ 3044 h 4316"/>
                    <a:gd name="T20" fmla="*/ 28 w 493"/>
                    <a:gd name="T21" fmla="*/ 4316 h 4316"/>
                    <a:gd name="T22" fmla="*/ 80 w 493"/>
                    <a:gd name="T23" fmla="*/ 4312 h 4316"/>
                    <a:gd name="T24" fmla="*/ 88 w 493"/>
                    <a:gd name="T25" fmla="*/ 3288 h 4316"/>
                    <a:gd name="T26" fmla="*/ 84 w 493"/>
                    <a:gd name="T27" fmla="*/ 2416 h 4316"/>
                    <a:gd name="T28" fmla="*/ 60 w 493"/>
                    <a:gd name="T29" fmla="*/ 2208 h 4316"/>
                    <a:gd name="T30" fmla="*/ 92 w 493"/>
                    <a:gd name="T31" fmla="*/ 2100 h 4316"/>
                    <a:gd name="T32" fmla="*/ 240 w 493"/>
                    <a:gd name="T33" fmla="*/ 2084 h 4316"/>
                    <a:gd name="T34" fmla="*/ 384 w 493"/>
                    <a:gd name="T35" fmla="*/ 2084 h 4316"/>
                    <a:gd name="T36" fmla="*/ 428 w 493"/>
                    <a:gd name="T37" fmla="*/ 2128 h 4316"/>
                    <a:gd name="T38" fmla="*/ 424 w 493"/>
                    <a:gd name="T39" fmla="*/ 2236 h 4316"/>
                    <a:gd name="T40" fmla="*/ 420 w 493"/>
                    <a:gd name="T41" fmla="*/ 2344 h 4316"/>
                    <a:gd name="T42" fmla="*/ 408 w 493"/>
                    <a:gd name="T43" fmla="*/ 2496 h 4316"/>
                    <a:gd name="T44" fmla="*/ 395 w 493"/>
                    <a:gd name="T45" fmla="*/ 4313 h 4316"/>
                    <a:gd name="T46" fmla="*/ 476 w 493"/>
                    <a:gd name="T47" fmla="*/ 4310 h 4316"/>
                    <a:gd name="T48" fmla="*/ 459 w 493"/>
                    <a:gd name="T49" fmla="*/ 3614 h 4316"/>
                    <a:gd name="T50" fmla="*/ 468 w 493"/>
                    <a:gd name="T51" fmla="*/ 2472 h 4316"/>
                    <a:gd name="T52" fmla="*/ 493 w 493"/>
                    <a:gd name="T53" fmla="*/ 2165 h 4316"/>
                    <a:gd name="T54" fmla="*/ 468 w 493"/>
                    <a:gd name="T55" fmla="*/ 2048 h 4316"/>
                    <a:gd name="T56" fmla="*/ 487 w 493"/>
                    <a:gd name="T57" fmla="*/ 1982 h 4316"/>
                    <a:gd name="T58" fmla="*/ 487 w 493"/>
                    <a:gd name="T59" fmla="*/ 1800 h 4316"/>
                    <a:gd name="T60" fmla="*/ 456 w 493"/>
                    <a:gd name="T61" fmla="*/ 1024 h 4316"/>
                    <a:gd name="T62" fmla="*/ 468 w 493"/>
                    <a:gd name="T63" fmla="*/ 0 h 4316"/>
                    <a:gd name="T64" fmla="*/ 420 w 493"/>
                    <a:gd name="T65" fmla="*/ 0 h 4316"/>
                    <a:gd name="T66" fmla="*/ 412 w 493"/>
                    <a:gd name="T67" fmla="*/ 524 h 4316"/>
                    <a:gd name="T68" fmla="*/ 404 w 493"/>
                    <a:gd name="T69" fmla="*/ 920 h 4316"/>
                    <a:gd name="T70" fmla="*/ 420 w 493"/>
                    <a:gd name="T71" fmla="*/ 1592 h 4316"/>
                    <a:gd name="T72" fmla="*/ 436 w 493"/>
                    <a:gd name="T73" fmla="*/ 1956 h 4316"/>
                    <a:gd name="T74" fmla="*/ 400 w 493"/>
                    <a:gd name="T75" fmla="*/ 2024 h 4316"/>
                    <a:gd name="T76" fmla="*/ 244 w 493"/>
                    <a:gd name="T77" fmla="*/ 2004 h 4316"/>
                    <a:gd name="T78" fmla="*/ 96 w 493"/>
                    <a:gd name="T79" fmla="*/ 2016 h 4316"/>
                    <a:gd name="T80" fmla="*/ 54 w 493"/>
                    <a:gd name="T81" fmla="*/ 1845 h 4316"/>
                    <a:gd name="T82" fmla="*/ 88 w 493"/>
                    <a:gd name="T83" fmla="*/ 1356 h 4316"/>
                    <a:gd name="T84" fmla="*/ 92 w 493"/>
                    <a:gd name="T85" fmla="*/ 580 h 4316"/>
                    <a:gd name="T86" fmla="*/ 84 w 493"/>
                    <a:gd name="T87" fmla="*/ 0 h 4316"/>
                    <a:gd name="T88" fmla="*/ 40 w 493"/>
                    <a:gd name="T89" fmla="*/ 0 h 431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16">
                      <a:moveTo>
                        <a:pt x="40" y="0"/>
                      </a:moveTo>
                      <a:cubicBezTo>
                        <a:pt x="33" y="185"/>
                        <a:pt x="50" y="797"/>
                        <a:pt x="44" y="1104"/>
                      </a:cubicBezTo>
                      <a:cubicBezTo>
                        <a:pt x="38" y="1411"/>
                        <a:pt x="12" y="1699"/>
                        <a:pt x="6" y="1845"/>
                      </a:cubicBezTo>
                      <a:cubicBezTo>
                        <a:pt x="0" y="1991"/>
                        <a:pt x="4" y="1952"/>
                        <a:pt x="6" y="1982"/>
                      </a:cubicBezTo>
                      <a:cubicBezTo>
                        <a:pt x="8" y="2012"/>
                        <a:pt x="17" y="2010"/>
                        <a:pt x="20" y="2024"/>
                      </a:cubicBezTo>
                      <a:cubicBezTo>
                        <a:pt x="23" y="2038"/>
                        <a:pt x="26" y="2052"/>
                        <a:pt x="24" y="2068"/>
                      </a:cubicBezTo>
                      <a:cubicBezTo>
                        <a:pt x="22" y="2084"/>
                        <a:pt x="9" y="2095"/>
                        <a:pt x="6" y="2119"/>
                      </a:cubicBezTo>
                      <a:cubicBezTo>
                        <a:pt x="3" y="2143"/>
                        <a:pt x="2" y="2153"/>
                        <a:pt x="6" y="2210"/>
                      </a:cubicBezTo>
                      <a:cubicBezTo>
                        <a:pt x="10" y="2267"/>
                        <a:pt x="25" y="2325"/>
                        <a:pt x="28" y="2464"/>
                      </a:cubicBezTo>
                      <a:cubicBezTo>
                        <a:pt x="31" y="2603"/>
                        <a:pt x="24" y="2735"/>
                        <a:pt x="24" y="3044"/>
                      </a:cubicBezTo>
                      <a:cubicBezTo>
                        <a:pt x="24" y="3353"/>
                        <a:pt x="19" y="4105"/>
                        <a:pt x="28" y="4316"/>
                      </a:cubicBezTo>
                      <a:lnTo>
                        <a:pt x="80" y="4312"/>
                      </a:lnTo>
                      <a:cubicBezTo>
                        <a:pt x="90" y="4141"/>
                        <a:pt x="87" y="3604"/>
                        <a:pt x="88" y="3288"/>
                      </a:cubicBezTo>
                      <a:cubicBezTo>
                        <a:pt x="89" y="2972"/>
                        <a:pt x="89" y="2596"/>
                        <a:pt x="84" y="2416"/>
                      </a:cubicBezTo>
                      <a:cubicBezTo>
                        <a:pt x="92" y="2340"/>
                        <a:pt x="69" y="2262"/>
                        <a:pt x="60" y="2208"/>
                      </a:cubicBezTo>
                      <a:cubicBezTo>
                        <a:pt x="52" y="2148"/>
                        <a:pt x="48" y="2110"/>
                        <a:pt x="92" y="2100"/>
                      </a:cubicBezTo>
                      <a:cubicBezTo>
                        <a:pt x="134" y="2086"/>
                        <a:pt x="190" y="2081"/>
                        <a:pt x="240" y="2084"/>
                      </a:cubicBezTo>
                      <a:cubicBezTo>
                        <a:pt x="289" y="2081"/>
                        <a:pt x="353" y="2077"/>
                        <a:pt x="384" y="2084"/>
                      </a:cubicBezTo>
                      <a:cubicBezTo>
                        <a:pt x="415" y="2091"/>
                        <a:pt x="421" y="2103"/>
                        <a:pt x="428" y="2128"/>
                      </a:cubicBezTo>
                      <a:cubicBezTo>
                        <a:pt x="435" y="2153"/>
                        <a:pt x="425" y="2200"/>
                        <a:pt x="424" y="2236"/>
                      </a:cubicBezTo>
                      <a:cubicBezTo>
                        <a:pt x="423" y="2272"/>
                        <a:pt x="423" y="2301"/>
                        <a:pt x="420" y="2344"/>
                      </a:cubicBezTo>
                      <a:cubicBezTo>
                        <a:pt x="411" y="2391"/>
                        <a:pt x="412" y="2168"/>
                        <a:pt x="408" y="2496"/>
                      </a:cubicBezTo>
                      <a:cubicBezTo>
                        <a:pt x="404" y="2824"/>
                        <a:pt x="384" y="4011"/>
                        <a:pt x="395" y="4313"/>
                      </a:cubicBezTo>
                      <a:lnTo>
                        <a:pt x="476" y="4310"/>
                      </a:lnTo>
                      <a:cubicBezTo>
                        <a:pt x="486" y="4194"/>
                        <a:pt x="460" y="3920"/>
                        <a:pt x="459" y="3614"/>
                      </a:cubicBezTo>
                      <a:cubicBezTo>
                        <a:pt x="458" y="3308"/>
                        <a:pt x="462" y="2713"/>
                        <a:pt x="468" y="2472"/>
                      </a:cubicBezTo>
                      <a:cubicBezTo>
                        <a:pt x="464" y="2328"/>
                        <a:pt x="493" y="2218"/>
                        <a:pt x="493" y="2165"/>
                      </a:cubicBezTo>
                      <a:cubicBezTo>
                        <a:pt x="493" y="2111"/>
                        <a:pt x="480" y="2100"/>
                        <a:pt x="468" y="2048"/>
                      </a:cubicBezTo>
                      <a:cubicBezTo>
                        <a:pt x="490" y="2027"/>
                        <a:pt x="484" y="2023"/>
                        <a:pt x="487" y="1982"/>
                      </a:cubicBezTo>
                      <a:cubicBezTo>
                        <a:pt x="490" y="1941"/>
                        <a:pt x="492" y="1960"/>
                        <a:pt x="487" y="1800"/>
                      </a:cubicBezTo>
                      <a:cubicBezTo>
                        <a:pt x="482" y="1640"/>
                        <a:pt x="459" y="1324"/>
                        <a:pt x="456" y="1024"/>
                      </a:cubicBezTo>
                      <a:cubicBezTo>
                        <a:pt x="453" y="724"/>
                        <a:pt x="474" y="171"/>
                        <a:pt x="468" y="0"/>
                      </a:cubicBezTo>
                      <a:lnTo>
                        <a:pt x="420" y="0"/>
                      </a:lnTo>
                      <a:cubicBezTo>
                        <a:pt x="411" y="87"/>
                        <a:pt x="415" y="371"/>
                        <a:pt x="412" y="524"/>
                      </a:cubicBezTo>
                      <a:cubicBezTo>
                        <a:pt x="409" y="677"/>
                        <a:pt x="403" y="742"/>
                        <a:pt x="404" y="920"/>
                      </a:cubicBezTo>
                      <a:cubicBezTo>
                        <a:pt x="405" y="1098"/>
                        <a:pt x="415" y="1419"/>
                        <a:pt x="420" y="1592"/>
                      </a:cubicBezTo>
                      <a:cubicBezTo>
                        <a:pt x="425" y="1765"/>
                        <a:pt x="439" y="1884"/>
                        <a:pt x="436" y="1956"/>
                      </a:cubicBezTo>
                      <a:cubicBezTo>
                        <a:pt x="432" y="1980"/>
                        <a:pt x="441" y="2017"/>
                        <a:pt x="400" y="2024"/>
                      </a:cubicBezTo>
                      <a:cubicBezTo>
                        <a:pt x="373" y="2037"/>
                        <a:pt x="295" y="2005"/>
                        <a:pt x="244" y="2004"/>
                      </a:cubicBezTo>
                      <a:cubicBezTo>
                        <a:pt x="193" y="2003"/>
                        <a:pt x="128" y="2042"/>
                        <a:pt x="96" y="2016"/>
                      </a:cubicBezTo>
                      <a:cubicBezTo>
                        <a:pt x="64" y="1990"/>
                        <a:pt x="55" y="1955"/>
                        <a:pt x="54" y="1845"/>
                      </a:cubicBezTo>
                      <a:cubicBezTo>
                        <a:pt x="53" y="1735"/>
                        <a:pt x="82" y="1567"/>
                        <a:pt x="88" y="1356"/>
                      </a:cubicBezTo>
                      <a:cubicBezTo>
                        <a:pt x="94" y="1145"/>
                        <a:pt x="93" y="806"/>
                        <a:pt x="92" y="580"/>
                      </a:cubicBezTo>
                      <a:cubicBezTo>
                        <a:pt x="91" y="354"/>
                        <a:pt x="93" y="97"/>
                        <a:pt x="84" y="0"/>
                      </a:cubicBez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33" name="Freeform 22"/>
                <p:cNvSpPr>
                  <a:spLocks/>
                </p:cNvSpPr>
                <p:nvPr/>
              </p:nvSpPr>
              <p:spPr bwMode="white">
                <a:xfrm>
                  <a:off x="686" y="2115"/>
                  <a:ext cx="110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41 h 2131"/>
                    <a:gd name="T14" fmla="*/ 107 w 110"/>
                    <a:gd name="T15" fmla="*/ 173 h 2131"/>
                    <a:gd name="T16" fmla="*/ 87 w 110"/>
                    <a:gd name="T17" fmla="*/ 481 h 2131"/>
                    <a:gd name="T18" fmla="*/ 87 w 110"/>
                    <a:gd name="T19" fmla="*/ 1113 h 2131"/>
                    <a:gd name="T20" fmla="*/ 79 w 110"/>
                    <a:gd name="T21" fmla="*/ 2102 h 2131"/>
                    <a:gd name="T22" fmla="*/ 87 w 110"/>
                    <a:gd name="T23" fmla="*/ 2667 h 2131"/>
                    <a:gd name="T24" fmla="*/ 79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6159" name="Group 23"/>
              <p:cNvGrpSpPr>
                <a:grpSpLocks/>
              </p:cNvGrpSpPr>
              <p:nvPr/>
            </p:nvGrpSpPr>
            <p:grpSpPr bwMode="auto">
              <a:xfrm flipV="1">
                <a:off x="2866" y="-3"/>
                <a:ext cx="396" cy="4318"/>
                <a:chOff x="2971" y="-3"/>
                <a:chExt cx="493" cy="4325"/>
              </a:xfrm>
            </p:grpSpPr>
            <p:sp>
              <p:nvSpPr>
                <p:cNvPr id="6230" name="Freeform 24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31" name="Freeform 25"/>
                <p:cNvSpPr>
                  <a:spLocks/>
                </p:cNvSpPr>
                <p:nvPr/>
              </p:nvSpPr>
              <p:spPr bwMode="white">
                <a:xfrm>
                  <a:off x="3227" y="2119"/>
                  <a:ext cx="111" cy="2203"/>
                </a:xfrm>
                <a:custGeom>
                  <a:avLst/>
                  <a:gdLst>
                    <a:gd name="T0" fmla="*/ 27 w 110"/>
                    <a:gd name="T1" fmla="*/ 622 h 2131"/>
                    <a:gd name="T2" fmla="*/ 23 w 110"/>
                    <a:gd name="T3" fmla="*/ 283 h 2131"/>
                    <a:gd name="T4" fmla="*/ 11 w 110"/>
                    <a:gd name="T5" fmla="*/ 105 h 2131"/>
                    <a:gd name="T6" fmla="*/ 3 w 110"/>
                    <a:gd name="T7" fmla="*/ 37 h 2131"/>
                    <a:gd name="T8" fmla="*/ 31 w 110"/>
                    <a:gd name="T9" fmla="*/ 5 h 2131"/>
                    <a:gd name="T10" fmla="*/ 91 w 110"/>
                    <a:gd name="T11" fmla="*/ 5 h 2131"/>
                    <a:gd name="T12" fmla="*/ 111 w 110"/>
                    <a:gd name="T13" fmla="*/ 41 h 2131"/>
                    <a:gd name="T14" fmla="*/ 115 w 110"/>
                    <a:gd name="T15" fmla="*/ 173 h 2131"/>
                    <a:gd name="T16" fmla="*/ 95 w 110"/>
                    <a:gd name="T17" fmla="*/ 481 h 2131"/>
                    <a:gd name="T18" fmla="*/ 95 w 110"/>
                    <a:gd name="T19" fmla="*/ 1113 h 2131"/>
                    <a:gd name="T20" fmla="*/ 87 w 110"/>
                    <a:gd name="T21" fmla="*/ 2102 h 2131"/>
                    <a:gd name="T22" fmla="*/ 95 w 110"/>
                    <a:gd name="T23" fmla="*/ 2667 h 2131"/>
                    <a:gd name="T24" fmla="*/ 87 w 110"/>
                    <a:gd name="T25" fmla="*/ 2777 h 2131"/>
                    <a:gd name="T26" fmla="*/ 39 w 110"/>
                    <a:gd name="T27" fmla="*/ 2777 h 2131"/>
                    <a:gd name="T28" fmla="*/ 39 w 110"/>
                    <a:gd name="T29" fmla="*/ 1931 h 2131"/>
                    <a:gd name="T30" fmla="*/ 27 w 110"/>
                    <a:gd name="T31" fmla="*/ 622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6160" name="Freeform 26"/>
              <p:cNvSpPr>
                <a:spLocks/>
              </p:cNvSpPr>
              <p:nvPr/>
            </p:nvSpPr>
            <p:spPr bwMode="white">
              <a:xfrm rot="2199825" flipH="1">
                <a:off x="2185" y="2464"/>
                <a:ext cx="479" cy="950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2 h 2088"/>
                  <a:gd name="T6" fmla="*/ 0 w 1456"/>
                  <a:gd name="T7" fmla="*/ 4 h 2088"/>
                  <a:gd name="T8" fmla="*/ 0 w 1456"/>
                  <a:gd name="T9" fmla="*/ 4 h 2088"/>
                  <a:gd name="T10" fmla="*/ 0 w 1456"/>
                  <a:gd name="T11" fmla="*/ 2 h 2088"/>
                  <a:gd name="T12" fmla="*/ 0 w 1456"/>
                  <a:gd name="T13" fmla="*/ 1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1 h 2088"/>
                  <a:gd name="T20" fmla="*/ 0 w 1456"/>
                  <a:gd name="T21" fmla="*/ 2 h 2088"/>
                  <a:gd name="T22" fmla="*/ 0 w 1456"/>
                  <a:gd name="T23" fmla="*/ 3 h 2088"/>
                  <a:gd name="T24" fmla="*/ 0 w 1456"/>
                  <a:gd name="T25" fmla="*/ 4 h 2088"/>
                  <a:gd name="T26" fmla="*/ 0 w 1456"/>
                  <a:gd name="T27" fmla="*/ 4 h 2088"/>
                  <a:gd name="T28" fmla="*/ 0 w 1456"/>
                  <a:gd name="T29" fmla="*/ 3 h 2088"/>
                  <a:gd name="T30" fmla="*/ 0 w 1456"/>
                  <a:gd name="T31" fmla="*/ 2 h 2088"/>
                  <a:gd name="T32" fmla="*/ 0 w 1456"/>
                  <a:gd name="T33" fmla="*/ 1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61" name="Freeform 27"/>
              <p:cNvSpPr>
                <a:spLocks/>
              </p:cNvSpPr>
              <p:nvPr/>
            </p:nvSpPr>
            <p:spPr bwMode="white">
              <a:xfrm rot="21428822" flipH="1">
                <a:off x="2294" y="2929"/>
                <a:ext cx="706" cy="1014"/>
              </a:xfrm>
              <a:custGeom>
                <a:avLst/>
                <a:gdLst>
                  <a:gd name="T0" fmla="*/ 0 w 1456"/>
                  <a:gd name="T1" fmla="*/ 0 h 2088"/>
                  <a:gd name="T2" fmla="*/ 2 w 1456"/>
                  <a:gd name="T3" fmla="*/ 0 h 2088"/>
                  <a:gd name="T4" fmla="*/ 4 w 1456"/>
                  <a:gd name="T5" fmla="*/ 4 h 2088"/>
                  <a:gd name="T6" fmla="*/ 4 w 1456"/>
                  <a:gd name="T7" fmla="*/ 6 h 2088"/>
                  <a:gd name="T8" fmla="*/ 4 w 1456"/>
                  <a:gd name="T9" fmla="*/ 6 h 2088"/>
                  <a:gd name="T10" fmla="*/ 3 w 1456"/>
                  <a:gd name="T11" fmla="*/ 4 h 2088"/>
                  <a:gd name="T12" fmla="*/ 2 w 1456"/>
                  <a:gd name="T13" fmla="*/ 2 h 2088"/>
                  <a:gd name="T14" fmla="*/ 1 w 1456"/>
                  <a:gd name="T15" fmla="*/ 0 h 2088"/>
                  <a:gd name="T16" fmla="*/ 0 w 1456"/>
                  <a:gd name="T17" fmla="*/ 1 h 2088"/>
                  <a:gd name="T18" fmla="*/ 1 w 1456"/>
                  <a:gd name="T19" fmla="*/ 1 h 2088"/>
                  <a:gd name="T20" fmla="*/ 2 w 1456"/>
                  <a:gd name="T21" fmla="*/ 3 h 2088"/>
                  <a:gd name="T22" fmla="*/ 3 w 1456"/>
                  <a:gd name="T23" fmla="*/ 5 h 2088"/>
                  <a:gd name="T24" fmla="*/ 4 w 1456"/>
                  <a:gd name="T25" fmla="*/ 6 h 2088"/>
                  <a:gd name="T26" fmla="*/ 4 w 1456"/>
                  <a:gd name="T27" fmla="*/ 6 h 2088"/>
                  <a:gd name="T28" fmla="*/ 3 w 1456"/>
                  <a:gd name="T29" fmla="*/ 6 h 2088"/>
                  <a:gd name="T30" fmla="*/ 1 w 1456"/>
                  <a:gd name="T31" fmla="*/ 4 h 2088"/>
                  <a:gd name="T32" fmla="*/ 0 w 1456"/>
                  <a:gd name="T33" fmla="*/ 2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62" name="Freeform 28"/>
              <p:cNvSpPr>
                <a:spLocks/>
              </p:cNvSpPr>
              <p:nvPr/>
            </p:nvSpPr>
            <p:spPr bwMode="white">
              <a:xfrm>
                <a:off x="3188" y="2454"/>
                <a:ext cx="978" cy="332"/>
              </a:xfrm>
              <a:custGeom>
                <a:avLst/>
                <a:gdLst>
                  <a:gd name="T0" fmla="*/ 0 w 2020"/>
                  <a:gd name="T1" fmla="*/ 1 h 688"/>
                  <a:gd name="T2" fmla="*/ 0 w 2020"/>
                  <a:gd name="T3" fmla="*/ 1 h 688"/>
                  <a:gd name="T4" fmla="*/ 0 w 2020"/>
                  <a:gd name="T5" fmla="*/ 0 h 688"/>
                  <a:gd name="T6" fmla="*/ 1 w 2020"/>
                  <a:gd name="T7" fmla="*/ 0 h 688"/>
                  <a:gd name="T8" fmla="*/ 3 w 2020"/>
                  <a:gd name="T9" fmla="*/ 0 h 688"/>
                  <a:gd name="T10" fmla="*/ 5 w 2020"/>
                  <a:gd name="T11" fmla="*/ 0 h 688"/>
                  <a:gd name="T12" fmla="*/ 6 w 2020"/>
                  <a:gd name="T13" fmla="*/ 1 h 688"/>
                  <a:gd name="T14" fmla="*/ 6 w 2020"/>
                  <a:gd name="T15" fmla="*/ 1 h 688"/>
                  <a:gd name="T16" fmla="*/ 5 w 2020"/>
                  <a:gd name="T17" fmla="*/ 1 h 688"/>
                  <a:gd name="T18" fmla="*/ 4 w 2020"/>
                  <a:gd name="T19" fmla="*/ 1 h 688"/>
                  <a:gd name="T20" fmla="*/ 3 w 2020"/>
                  <a:gd name="T21" fmla="*/ 1 h 688"/>
                  <a:gd name="T22" fmla="*/ 1 w 2020"/>
                  <a:gd name="T23" fmla="*/ 1 h 688"/>
                  <a:gd name="T24" fmla="*/ 1 w 2020"/>
                  <a:gd name="T25" fmla="*/ 1 h 688"/>
                  <a:gd name="T26" fmla="*/ 1 w 2020"/>
                  <a:gd name="T27" fmla="*/ 1 h 688"/>
                  <a:gd name="T28" fmla="*/ 1 w 2020"/>
                  <a:gd name="T29" fmla="*/ 1 h 688"/>
                  <a:gd name="T30" fmla="*/ 3 w 2020"/>
                  <a:gd name="T31" fmla="*/ 1 h 688"/>
                  <a:gd name="T32" fmla="*/ 5 w 2020"/>
                  <a:gd name="T33" fmla="*/ 1 h 688"/>
                  <a:gd name="T34" fmla="*/ 5 w 2020"/>
                  <a:gd name="T35" fmla="*/ 2 h 688"/>
                  <a:gd name="T36" fmla="*/ 4 w 2020"/>
                  <a:gd name="T37" fmla="*/ 2 h 688"/>
                  <a:gd name="T38" fmla="*/ 2 w 2020"/>
                  <a:gd name="T39" fmla="*/ 2 h 688"/>
                  <a:gd name="T40" fmla="*/ 0 w 2020"/>
                  <a:gd name="T41" fmla="*/ 1 h 6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63" name="Freeform 29"/>
              <p:cNvSpPr>
                <a:spLocks/>
              </p:cNvSpPr>
              <p:nvPr/>
            </p:nvSpPr>
            <p:spPr bwMode="white">
              <a:xfrm rot="-744944">
                <a:off x="3295" y="2728"/>
                <a:ext cx="706" cy="1014"/>
              </a:xfrm>
              <a:custGeom>
                <a:avLst/>
                <a:gdLst>
                  <a:gd name="T0" fmla="*/ 0 w 1456"/>
                  <a:gd name="T1" fmla="*/ 0 h 2088"/>
                  <a:gd name="T2" fmla="*/ 2 w 1456"/>
                  <a:gd name="T3" fmla="*/ 0 h 2088"/>
                  <a:gd name="T4" fmla="*/ 4 w 1456"/>
                  <a:gd name="T5" fmla="*/ 4 h 2088"/>
                  <a:gd name="T6" fmla="*/ 4 w 1456"/>
                  <a:gd name="T7" fmla="*/ 6 h 2088"/>
                  <a:gd name="T8" fmla="*/ 4 w 1456"/>
                  <a:gd name="T9" fmla="*/ 6 h 2088"/>
                  <a:gd name="T10" fmla="*/ 3 w 1456"/>
                  <a:gd name="T11" fmla="*/ 4 h 2088"/>
                  <a:gd name="T12" fmla="*/ 2 w 1456"/>
                  <a:gd name="T13" fmla="*/ 2 h 2088"/>
                  <a:gd name="T14" fmla="*/ 1 w 1456"/>
                  <a:gd name="T15" fmla="*/ 0 h 2088"/>
                  <a:gd name="T16" fmla="*/ 0 w 1456"/>
                  <a:gd name="T17" fmla="*/ 1 h 2088"/>
                  <a:gd name="T18" fmla="*/ 1 w 1456"/>
                  <a:gd name="T19" fmla="*/ 1 h 2088"/>
                  <a:gd name="T20" fmla="*/ 2 w 1456"/>
                  <a:gd name="T21" fmla="*/ 3 h 2088"/>
                  <a:gd name="T22" fmla="*/ 3 w 1456"/>
                  <a:gd name="T23" fmla="*/ 5 h 2088"/>
                  <a:gd name="T24" fmla="*/ 4 w 1456"/>
                  <a:gd name="T25" fmla="*/ 6 h 2088"/>
                  <a:gd name="T26" fmla="*/ 4 w 1456"/>
                  <a:gd name="T27" fmla="*/ 6 h 2088"/>
                  <a:gd name="T28" fmla="*/ 3 w 1456"/>
                  <a:gd name="T29" fmla="*/ 6 h 2088"/>
                  <a:gd name="T30" fmla="*/ 1 w 1456"/>
                  <a:gd name="T31" fmla="*/ 4 h 2088"/>
                  <a:gd name="T32" fmla="*/ 0 w 1456"/>
                  <a:gd name="T33" fmla="*/ 2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64" name="Freeform 30"/>
              <p:cNvSpPr>
                <a:spLocks/>
              </p:cNvSpPr>
              <p:nvPr/>
            </p:nvSpPr>
            <p:spPr bwMode="white">
              <a:xfrm>
                <a:off x="2993" y="2966"/>
                <a:ext cx="474" cy="1164"/>
              </a:xfrm>
              <a:custGeom>
                <a:avLst/>
                <a:gdLst>
                  <a:gd name="T0" fmla="*/ 0 w 980"/>
                  <a:gd name="T1" fmla="*/ 4 h 2408"/>
                  <a:gd name="T2" fmla="*/ 0 w 980"/>
                  <a:gd name="T3" fmla="*/ 2 h 2408"/>
                  <a:gd name="T4" fmla="*/ 0 w 980"/>
                  <a:gd name="T5" fmla="*/ 1 h 2408"/>
                  <a:gd name="T6" fmla="*/ 0 w 980"/>
                  <a:gd name="T7" fmla="*/ 0 h 2408"/>
                  <a:gd name="T8" fmla="*/ 1 w 980"/>
                  <a:gd name="T9" fmla="*/ 0 h 2408"/>
                  <a:gd name="T10" fmla="*/ 2 w 980"/>
                  <a:gd name="T11" fmla="*/ 1 h 2408"/>
                  <a:gd name="T12" fmla="*/ 2 w 980"/>
                  <a:gd name="T13" fmla="*/ 3 h 2408"/>
                  <a:gd name="T14" fmla="*/ 3 w 980"/>
                  <a:gd name="T15" fmla="*/ 6 h 2408"/>
                  <a:gd name="T16" fmla="*/ 3 w 980"/>
                  <a:gd name="T17" fmla="*/ 7 h 2408"/>
                  <a:gd name="T18" fmla="*/ 2 w 980"/>
                  <a:gd name="T19" fmla="*/ 7 h 2408"/>
                  <a:gd name="T20" fmla="*/ 2 w 980"/>
                  <a:gd name="T21" fmla="*/ 6 h 2408"/>
                  <a:gd name="T22" fmla="*/ 2 w 980"/>
                  <a:gd name="T23" fmla="*/ 4 h 2408"/>
                  <a:gd name="T24" fmla="*/ 1 w 980"/>
                  <a:gd name="T25" fmla="*/ 1 h 2408"/>
                  <a:gd name="T26" fmla="*/ 1 w 980"/>
                  <a:gd name="T27" fmla="*/ 1 h 2408"/>
                  <a:gd name="T28" fmla="*/ 1 w 980"/>
                  <a:gd name="T29" fmla="*/ 1 h 2408"/>
                  <a:gd name="T30" fmla="*/ 1 w 980"/>
                  <a:gd name="T31" fmla="*/ 3 h 2408"/>
                  <a:gd name="T32" fmla="*/ 2 w 980"/>
                  <a:gd name="T33" fmla="*/ 5 h 2408"/>
                  <a:gd name="T34" fmla="*/ 2 w 980"/>
                  <a:gd name="T35" fmla="*/ 7 h 2408"/>
                  <a:gd name="T36" fmla="*/ 2 w 980"/>
                  <a:gd name="T37" fmla="*/ 7 h 2408"/>
                  <a:gd name="T38" fmla="*/ 1 w 980"/>
                  <a:gd name="T39" fmla="*/ 6 h 2408"/>
                  <a:gd name="T40" fmla="*/ 0 w 980"/>
                  <a:gd name="T41" fmla="*/ 4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6165" name="Group 31"/>
              <p:cNvGrpSpPr>
                <a:grpSpLocks/>
              </p:cNvGrpSpPr>
              <p:nvPr/>
            </p:nvGrpSpPr>
            <p:grpSpPr bwMode="auto">
              <a:xfrm>
                <a:off x="2162" y="0"/>
                <a:ext cx="1981" cy="1676"/>
                <a:chOff x="2305" y="2222"/>
                <a:chExt cx="1981" cy="1676"/>
              </a:xfrm>
            </p:grpSpPr>
            <p:sp>
              <p:nvSpPr>
                <p:cNvPr id="6225" name="Freeform 32"/>
                <p:cNvSpPr>
                  <a:spLocks/>
                </p:cNvSpPr>
                <p:nvPr/>
              </p:nvSpPr>
              <p:spPr bwMode="white">
                <a:xfrm rot="2199825" flipH="1">
                  <a:off x="2305" y="2232"/>
                  <a:ext cx="479" cy="950"/>
                </a:xfrm>
                <a:custGeom>
                  <a:avLst/>
                  <a:gdLst>
                    <a:gd name="T0" fmla="*/ 0 w 1456"/>
                    <a:gd name="T1" fmla="*/ 0 h 2088"/>
                    <a:gd name="T2" fmla="*/ 0 w 1456"/>
                    <a:gd name="T3" fmla="*/ 0 h 2088"/>
                    <a:gd name="T4" fmla="*/ 0 w 1456"/>
                    <a:gd name="T5" fmla="*/ 2 h 2088"/>
                    <a:gd name="T6" fmla="*/ 0 w 1456"/>
                    <a:gd name="T7" fmla="*/ 4 h 2088"/>
                    <a:gd name="T8" fmla="*/ 0 w 1456"/>
                    <a:gd name="T9" fmla="*/ 4 h 2088"/>
                    <a:gd name="T10" fmla="*/ 0 w 1456"/>
                    <a:gd name="T11" fmla="*/ 2 h 2088"/>
                    <a:gd name="T12" fmla="*/ 0 w 1456"/>
                    <a:gd name="T13" fmla="*/ 1 h 2088"/>
                    <a:gd name="T14" fmla="*/ 0 w 1456"/>
                    <a:gd name="T15" fmla="*/ 0 h 2088"/>
                    <a:gd name="T16" fmla="*/ 0 w 1456"/>
                    <a:gd name="T17" fmla="*/ 0 h 2088"/>
                    <a:gd name="T18" fmla="*/ 0 w 1456"/>
                    <a:gd name="T19" fmla="*/ 1 h 2088"/>
                    <a:gd name="T20" fmla="*/ 0 w 1456"/>
                    <a:gd name="T21" fmla="*/ 2 h 2088"/>
                    <a:gd name="T22" fmla="*/ 0 w 1456"/>
                    <a:gd name="T23" fmla="*/ 3 h 2088"/>
                    <a:gd name="T24" fmla="*/ 0 w 1456"/>
                    <a:gd name="T25" fmla="*/ 4 h 2088"/>
                    <a:gd name="T26" fmla="*/ 0 w 1456"/>
                    <a:gd name="T27" fmla="*/ 4 h 2088"/>
                    <a:gd name="T28" fmla="*/ 0 w 1456"/>
                    <a:gd name="T29" fmla="*/ 3 h 2088"/>
                    <a:gd name="T30" fmla="*/ 0 w 1456"/>
                    <a:gd name="T31" fmla="*/ 2 h 2088"/>
                    <a:gd name="T32" fmla="*/ 0 w 1456"/>
                    <a:gd name="T33" fmla="*/ 1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26" name="Freeform 33"/>
                <p:cNvSpPr>
                  <a:spLocks/>
                </p:cNvSpPr>
                <p:nvPr/>
              </p:nvSpPr>
              <p:spPr bwMode="white">
                <a:xfrm rot="21428822" flipH="1">
                  <a:off x="2414" y="2697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27" name="Freeform 34"/>
                <p:cNvSpPr>
                  <a:spLocks/>
                </p:cNvSpPr>
                <p:nvPr/>
              </p:nvSpPr>
              <p:spPr bwMode="white">
                <a:xfrm>
                  <a:off x="3308" y="2222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28" name="Freeform 35"/>
                <p:cNvSpPr>
                  <a:spLocks/>
                </p:cNvSpPr>
                <p:nvPr/>
              </p:nvSpPr>
              <p:spPr bwMode="white">
                <a:xfrm rot="-744944">
                  <a:off x="3415" y="249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29" name="Freeform 36"/>
                <p:cNvSpPr>
                  <a:spLocks/>
                </p:cNvSpPr>
                <p:nvPr/>
              </p:nvSpPr>
              <p:spPr bwMode="white">
                <a:xfrm>
                  <a:off x="3113" y="2734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6166" name="Group 37"/>
              <p:cNvGrpSpPr>
                <a:grpSpLocks/>
              </p:cNvGrpSpPr>
              <p:nvPr/>
            </p:nvGrpSpPr>
            <p:grpSpPr bwMode="auto">
              <a:xfrm>
                <a:off x="196" y="1100"/>
                <a:ext cx="2234" cy="1706"/>
                <a:chOff x="196" y="1100"/>
                <a:chExt cx="2234" cy="1706"/>
              </a:xfrm>
            </p:grpSpPr>
            <p:sp>
              <p:nvSpPr>
                <p:cNvPr id="6220" name="Freeform 3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21" name="Freeform 3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22" name="Freeform 4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23" name="Freeform 4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24" name="Freeform 4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6167" name="Group 43"/>
              <p:cNvGrpSpPr>
                <a:grpSpLocks/>
              </p:cNvGrpSpPr>
              <p:nvPr/>
            </p:nvGrpSpPr>
            <p:grpSpPr bwMode="auto">
              <a:xfrm>
                <a:off x="4660" y="0"/>
                <a:ext cx="385" cy="4308"/>
                <a:chOff x="4660" y="0"/>
                <a:chExt cx="385" cy="4308"/>
              </a:xfrm>
            </p:grpSpPr>
            <p:sp>
              <p:nvSpPr>
                <p:cNvPr id="6216" name="Freeform 44"/>
                <p:cNvSpPr>
                  <a:spLocks/>
                </p:cNvSpPr>
                <p:nvPr/>
              </p:nvSpPr>
              <p:spPr bwMode="white">
                <a:xfrm>
                  <a:off x="4676" y="0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17" name="Freeform 45"/>
                <p:cNvSpPr>
                  <a:spLocks/>
                </p:cNvSpPr>
                <p:nvPr/>
              </p:nvSpPr>
              <p:spPr bwMode="white">
                <a:xfrm>
                  <a:off x="4767" y="2173"/>
                  <a:ext cx="251" cy="390"/>
                </a:xfrm>
                <a:custGeom>
                  <a:avLst/>
                  <a:gdLst>
                    <a:gd name="T0" fmla="*/ 32 w 251"/>
                    <a:gd name="T1" fmla="*/ 379 h 390"/>
                    <a:gd name="T2" fmla="*/ 77 w 251"/>
                    <a:gd name="T3" fmla="*/ 364 h 390"/>
                    <a:gd name="T4" fmla="*/ 152 w 251"/>
                    <a:gd name="T5" fmla="*/ 370 h 390"/>
                    <a:gd name="T6" fmla="*/ 209 w 251"/>
                    <a:gd name="T7" fmla="*/ 388 h 390"/>
                    <a:gd name="T8" fmla="*/ 242 w 251"/>
                    <a:gd name="T9" fmla="*/ 379 h 390"/>
                    <a:gd name="T10" fmla="*/ 248 w 251"/>
                    <a:gd name="T11" fmla="*/ 328 h 390"/>
                    <a:gd name="T12" fmla="*/ 227 w 251"/>
                    <a:gd name="T13" fmla="*/ 175 h 390"/>
                    <a:gd name="T14" fmla="*/ 194 w 251"/>
                    <a:gd name="T15" fmla="*/ 130 h 390"/>
                    <a:gd name="T16" fmla="*/ 179 w 251"/>
                    <a:gd name="T17" fmla="*/ 295 h 390"/>
                    <a:gd name="T18" fmla="*/ 152 w 251"/>
                    <a:gd name="T19" fmla="*/ 307 h 390"/>
                    <a:gd name="T20" fmla="*/ 134 w 251"/>
                    <a:gd name="T21" fmla="*/ 163 h 390"/>
                    <a:gd name="T22" fmla="*/ 65 w 251"/>
                    <a:gd name="T23" fmla="*/ 13 h 390"/>
                    <a:gd name="T24" fmla="*/ 29 w 251"/>
                    <a:gd name="T25" fmla="*/ 85 h 390"/>
                    <a:gd name="T26" fmla="*/ 26 w 251"/>
                    <a:gd name="T27" fmla="*/ 271 h 390"/>
                    <a:gd name="T28" fmla="*/ 2 w 251"/>
                    <a:gd name="T29" fmla="*/ 337 h 390"/>
                    <a:gd name="T30" fmla="*/ 11 w 251"/>
                    <a:gd name="T31" fmla="*/ 379 h 390"/>
                    <a:gd name="T32" fmla="*/ 32 w 251"/>
                    <a:gd name="T33" fmla="*/ 379 h 39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18" name="Freeform 46"/>
                <p:cNvSpPr>
                  <a:spLocks/>
                </p:cNvSpPr>
                <p:nvPr/>
              </p:nvSpPr>
              <p:spPr bwMode="white">
                <a:xfrm>
                  <a:off x="4660" y="2594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19" name="Freeform 47"/>
                <p:cNvSpPr>
                  <a:spLocks/>
                </p:cNvSpPr>
                <p:nvPr/>
              </p:nvSpPr>
              <p:spPr bwMode="white">
                <a:xfrm>
                  <a:off x="4785" y="2643"/>
                  <a:ext cx="146" cy="154"/>
                </a:xfrm>
                <a:custGeom>
                  <a:avLst/>
                  <a:gdLst>
                    <a:gd name="T0" fmla="*/ 14 w 146"/>
                    <a:gd name="T1" fmla="*/ 11 h 154"/>
                    <a:gd name="T2" fmla="*/ 92 w 146"/>
                    <a:gd name="T3" fmla="*/ 2 h 154"/>
                    <a:gd name="T4" fmla="*/ 140 w 146"/>
                    <a:gd name="T5" fmla="*/ 14 h 154"/>
                    <a:gd name="T6" fmla="*/ 128 w 146"/>
                    <a:gd name="T7" fmla="*/ 89 h 154"/>
                    <a:gd name="T8" fmla="*/ 116 w 146"/>
                    <a:gd name="T9" fmla="*/ 146 h 154"/>
                    <a:gd name="T10" fmla="*/ 74 w 146"/>
                    <a:gd name="T11" fmla="*/ 134 h 154"/>
                    <a:gd name="T12" fmla="*/ 32 w 146"/>
                    <a:gd name="T13" fmla="*/ 128 h 154"/>
                    <a:gd name="T14" fmla="*/ 5 w 146"/>
                    <a:gd name="T15" fmla="*/ 56 h 154"/>
                    <a:gd name="T16" fmla="*/ 14 w 146"/>
                    <a:gd name="T17" fmla="*/ 11 h 15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6168" name="Group 48"/>
              <p:cNvGrpSpPr>
                <a:grpSpLocks/>
              </p:cNvGrpSpPr>
              <p:nvPr/>
            </p:nvGrpSpPr>
            <p:grpSpPr bwMode="auto">
              <a:xfrm>
                <a:off x="3500" y="0"/>
                <a:ext cx="494" cy="4313"/>
                <a:chOff x="3792" y="-7"/>
                <a:chExt cx="494" cy="4328"/>
              </a:xfrm>
            </p:grpSpPr>
            <p:sp>
              <p:nvSpPr>
                <p:cNvPr id="6214" name="Freeform 49"/>
                <p:cNvSpPr>
                  <a:spLocks/>
                </p:cNvSpPr>
                <p:nvPr/>
              </p:nvSpPr>
              <p:spPr bwMode="white">
                <a:xfrm>
                  <a:off x="3792" y="0"/>
                  <a:ext cx="416" cy="4321"/>
                </a:xfrm>
                <a:custGeom>
                  <a:avLst/>
                  <a:gdLst>
                    <a:gd name="T0" fmla="*/ 12 w 416"/>
                    <a:gd name="T1" fmla="*/ 0 h 4321"/>
                    <a:gd name="T2" fmla="*/ 18 w 416"/>
                    <a:gd name="T3" fmla="*/ 406 h 4321"/>
                    <a:gd name="T4" fmla="*/ 3 w 416"/>
                    <a:gd name="T5" fmla="*/ 662 h 4321"/>
                    <a:gd name="T6" fmla="*/ 8 w 416"/>
                    <a:gd name="T7" fmla="*/ 713 h 4321"/>
                    <a:gd name="T8" fmla="*/ 24 w 416"/>
                    <a:gd name="T9" fmla="*/ 740 h 4321"/>
                    <a:gd name="T10" fmla="*/ 42 w 416"/>
                    <a:gd name="T11" fmla="*/ 758 h 4321"/>
                    <a:gd name="T12" fmla="*/ 36 w 416"/>
                    <a:gd name="T13" fmla="*/ 803 h 4321"/>
                    <a:gd name="T14" fmla="*/ 12 w 416"/>
                    <a:gd name="T15" fmla="*/ 824 h 4321"/>
                    <a:gd name="T16" fmla="*/ 0 w 416"/>
                    <a:gd name="T17" fmla="*/ 878 h 4321"/>
                    <a:gd name="T18" fmla="*/ 9 w 416"/>
                    <a:gd name="T19" fmla="*/ 2903 h 4321"/>
                    <a:gd name="T20" fmla="*/ 9 w 416"/>
                    <a:gd name="T21" fmla="*/ 3276 h 4321"/>
                    <a:gd name="T22" fmla="*/ 16 w 416"/>
                    <a:gd name="T23" fmla="*/ 3330 h 4321"/>
                    <a:gd name="T24" fmla="*/ 42 w 416"/>
                    <a:gd name="T25" fmla="*/ 3354 h 4321"/>
                    <a:gd name="T26" fmla="*/ 51 w 416"/>
                    <a:gd name="T27" fmla="*/ 3390 h 4321"/>
                    <a:gd name="T28" fmla="*/ 39 w 416"/>
                    <a:gd name="T29" fmla="*/ 3427 h 4321"/>
                    <a:gd name="T30" fmla="*/ 24 w 416"/>
                    <a:gd name="T31" fmla="*/ 3466 h 4321"/>
                    <a:gd name="T32" fmla="*/ 31 w 416"/>
                    <a:gd name="T33" fmla="*/ 4321 h 4321"/>
                    <a:gd name="T34" fmla="*/ 102 w 416"/>
                    <a:gd name="T35" fmla="*/ 4317 h 4321"/>
                    <a:gd name="T36" fmla="*/ 93 w 416"/>
                    <a:gd name="T37" fmla="*/ 3529 h 4321"/>
                    <a:gd name="T38" fmla="*/ 117 w 416"/>
                    <a:gd name="T39" fmla="*/ 3496 h 4321"/>
                    <a:gd name="T40" fmla="*/ 156 w 416"/>
                    <a:gd name="T41" fmla="*/ 3493 h 4321"/>
                    <a:gd name="T42" fmla="*/ 297 w 416"/>
                    <a:gd name="T43" fmla="*/ 3502 h 4321"/>
                    <a:gd name="T44" fmla="*/ 345 w 416"/>
                    <a:gd name="T45" fmla="*/ 3502 h 4321"/>
                    <a:gd name="T46" fmla="*/ 357 w 416"/>
                    <a:gd name="T47" fmla="*/ 3478 h 4321"/>
                    <a:gd name="T48" fmla="*/ 315 w 416"/>
                    <a:gd name="T49" fmla="*/ 3459 h 4321"/>
                    <a:gd name="T50" fmla="*/ 128 w 416"/>
                    <a:gd name="T51" fmla="*/ 3444 h 4321"/>
                    <a:gd name="T52" fmla="*/ 99 w 416"/>
                    <a:gd name="T53" fmla="*/ 3430 h 4321"/>
                    <a:gd name="T54" fmla="*/ 120 w 416"/>
                    <a:gd name="T55" fmla="*/ 3408 h 4321"/>
                    <a:gd name="T56" fmla="*/ 210 w 416"/>
                    <a:gd name="T57" fmla="*/ 3399 h 4321"/>
                    <a:gd name="T58" fmla="*/ 337 w 416"/>
                    <a:gd name="T59" fmla="*/ 3398 h 4321"/>
                    <a:gd name="T60" fmla="*/ 381 w 416"/>
                    <a:gd name="T61" fmla="*/ 3381 h 4321"/>
                    <a:gd name="T62" fmla="*/ 128 w 416"/>
                    <a:gd name="T63" fmla="*/ 3375 h 4321"/>
                    <a:gd name="T64" fmla="*/ 87 w 416"/>
                    <a:gd name="T65" fmla="*/ 3336 h 4321"/>
                    <a:gd name="T66" fmla="*/ 68 w 416"/>
                    <a:gd name="T67" fmla="*/ 3285 h 4321"/>
                    <a:gd name="T68" fmla="*/ 63 w 416"/>
                    <a:gd name="T69" fmla="*/ 1525 h 4321"/>
                    <a:gd name="T70" fmla="*/ 68 w 416"/>
                    <a:gd name="T71" fmla="*/ 885 h 4321"/>
                    <a:gd name="T72" fmla="*/ 84 w 416"/>
                    <a:gd name="T73" fmla="*/ 851 h 4321"/>
                    <a:gd name="T74" fmla="*/ 120 w 416"/>
                    <a:gd name="T75" fmla="*/ 832 h 4321"/>
                    <a:gd name="T76" fmla="*/ 405 w 416"/>
                    <a:gd name="T77" fmla="*/ 825 h 4321"/>
                    <a:gd name="T78" fmla="*/ 405 w 416"/>
                    <a:gd name="T79" fmla="*/ 765 h 4321"/>
                    <a:gd name="T80" fmla="*/ 203 w 416"/>
                    <a:gd name="T81" fmla="*/ 765 h 4321"/>
                    <a:gd name="T82" fmla="*/ 150 w 416"/>
                    <a:gd name="T83" fmla="*/ 752 h 4321"/>
                    <a:gd name="T84" fmla="*/ 105 w 416"/>
                    <a:gd name="T85" fmla="*/ 728 h 4321"/>
                    <a:gd name="T86" fmla="*/ 75 w 416"/>
                    <a:gd name="T87" fmla="*/ 705 h 4321"/>
                    <a:gd name="T88" fmla="*/ 60 w 416"/>
                    <a:gd name="T89" fmla="*/ 645 h 4321"/>
                    <a:gd name="T90" fmla="*/ 81 w 416"/>
                    <a:gd name="T91" fmla="*/ 316 h 4321"/>
                    <a:gd name="T92" fmla="*/ 81 w 416"/>
                    <a:gd name="T93" fmla="*/ 0 h 4321"/>
                    <a:gd name="T94" fmla="*/ 12 w 416"/>
                    <a:gd name="T95" fmla="*/ 0 h 4321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0" t="0" r="r" b="b"/>
                  <a:pathLst>
                    <a:path w="416" h="4321">
                      <a:moveTo>
                        <a:pt x="12" y="0"/>
                      </a:moveTo>
                      <a:lnTo>
                        <a:pt x="18" y="406"/>
                      </a:lnTo>
                      <a:lnTo>
                        <a:pt x="3" y="662"/>
                      </a:lnTo>
                      <a:lnTo>
                        <a:pt x="8" y="713"/>
                      </a:lnTo>
                      <a:lnTo>
                        <a:pt x="24" y="740"/>
                      </a:lnTo>
                      <a:lnTo>
                        <a:pt x="42" y="758"/>
                      </a:lnTo>
                      <a:lnTo>
                        <a:pt x="36" y="803"/>
                      </a:lnTo>
                      <a:lnTo>
                        <a:pt x="12" y="824"/>
                      </a:lnTo>
                      <a:lnTo>
                        <a:pt x="0" y="878"/>
                      </a:lnTo>
                      <a:cubicBezTo>
                        <a:pt x="0" y="1224"/>
                        <a:pt x="8" y="2504"/>
                        <a:pt x="9" y="2903"/>
                      </a:cubicBezTo>
                      <a:cubicBezTo>
                        <a:pt x="10" y="3302"/>
                        <a:pt x="8" y="3205"/>
                        <a:pt x="9" y="3276"/>
                      </a:cubicBezTo>
                      <a:lnTo>
                        <a:pt x="16" y="3330"/>
                      </a:lnTo>
                      <a:lnTo>
                        <a:pt x="42" y="3354"/>
                      </a:lnTo>
                      <a:lnTo>
                        <a:pt x="51" y="3390"/>
                      </a:lnTo>
                      <a:lnTo>
                        <a:pt x="39" y="3427"/>
                      </a:lnTo>
                      <a:lnTo>
                        <a:pt x="24" y="3466"/>
                      </a:lnTo>
                      <a:cubicBezTo>
                        <a:pt x="23" y="3615"/>
                        <a:pt x="18" y="4179"/>
                        <a:pt x="31" y="4321"/>
                      </a:cubicBezTo>
                      <a:lnTo>
                        <a:pt x="102" y="4317"/>
                      </a:lnTo>
                      <a:cubicBezTo>
                        <a:pt x="112" y="4185"/>
                        <a:pt x="91" y="3666"/>
                        <a:pt x="93" y="3529"/>
                      </a:cubicBezTo>
                      <a:lnTo>
                        <a:pt x="117" y="3496"/>
                      </a:lnTo>
                      <a:lnTo>
                        <a:pt x="156" y="3493"/>
                      </a:lnTo>
                      <a:cubicBezTo>
                        <a:pt x="186" y="3494"/>
                        <a:pt x="266" y="3501"/>
                        <a:pt x="297" y="3502"/>
                      </a:cubicBezTo>
                      <a:cubicBezTo>
                        <a:pt x="328" y="3503"/>
                        <a:pt x="335" y="3506"/>
                        <a:pt x="345" y="3502"/>
                      </a:cubicBezTo>
                      <a:cubicBezTo>
                        <a:pt x="355" y="3498"/>
                        <a:pt x="362" y="3485"/>
                        <a:pt x="357" y="3478"/>
                      </a:cubicBezTo>
                      <a:cubicBezTo>
                        <a:pt x="352" y="3471"/>
                        <a:pt x="353" y="3465"/>
                        <a:pt x="315" y="3459"/>
                      </a:cubicBezTo>
                      <a:cubicBezTo>
                        <a:pt x="277" y="3453"/>
                        <a:pt x="164" y="3449"/>
                        <a:pt x="128" y="3444"/>
                      </a:cubicBezTo>
                      <a:cubicBezTo>
                        <a:pt x="92" y="3439"/>
                        <a:pt x="100" y="3436"/>
                        <a:pt x="99" y="3430"/>
                      </a:cubicBezTo>
                      <a:cubicBezTo>
                        <a:pt x="98" y="3424"/>
                        <a:pt x="102" y="3413"/>
                        <a:pt x="120" y="3408"/>
                      </a:cubicBezTo>
                      <a:lnTo>
                        <a:pt x="210" y="3399"/>
                      </a:lnTo>
                      <a:cubicBezTo>
                        <a:pt x="246" y="3397"/>
                        <a:pt x="309" y="3401"/>
                        <a:pt x="337" y="3398"/>
                      </a:cubicBezTo>
                      <a:cubicBezTo>
                        <a:pt x="365" y="3395"/>
                        <a:pt x="416" y="3385"/>
                        <a:pt x="381" y="3381"/>
                      </a:cubicBezTo>
                      <a:cubicBezTo>
                        <a:pt x="346" y="3377"/>
                        <a:pt x="177" y="3382"/>
                        <a:pt x="128" y="3375"/>
                      </a:cubicBezTo>
                      <a:lnTo>
                        <a:pt x="87" y="3336"/>
                      </a:lnTo>
                      <a:lnTo>
                        <a:pt x="68" y="3285"/>
                      </a:lnTo>
                      <a:cubicBezTo>
                        <a:pt x="64" y="2983"/>
                        <a:pt x="63" y="1925"/>
                        <a:pt x="63" y="1525"/>
                      </a:cubicBezTo>
                      <a:lnTo>
                        <a:pt x="68" y="885"/>
                      </a:lnTo>
                      <a:lnTo>
                        <a:pt x="84" y="851"/>
                      </a:lnTo>
                      <a:lnTo>
                        <a:pt x="120" y="832"/>
                      </a:lnTo>
                      <a:lnTo>
                        <a:pt x="405" y="825"/>
                      </a:lnTo>
                      <a:lnTo>
                        <a:pt x="405" y="765"/>
                      </a:lnTo>
                      <a:lnTo>
                        <a:pt x="203" y="765"/>
                      </a:lnTo>
                      <a:lnTo>
                        <a:pt x="150" y="752"/>
                      </a:lnTo>
                      <a:lnTo>
                        <a:pt x="105" y="728"/>
                      </a:lnTo>
                      <a:lnTo>
                        <a:pt x="75" y="705"/>
                      </a:lnTo>
                      <a:lnTo>
                        <a:pt x="60" y="645"/>
                      </a:lnTo>
                      <a:lnTo>
                        <a:pt x="81" y="316"/>
                      </a:lnTo>
                      <a:lnTo>
                        <a:pt x="81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15" name="Freeform 50"/>
                <p:cNvSpPr>
                  <a:spLocks/>
                </p:cNvSpPr>
                <p:nvPr/>
              </p:nvSpPr>
              <p:spPr bwMode="white">
                <a:xfrm>
                  <a:off x="4099" y="-7"/>
                  <a:ext cx="187" cy="4323"/>
                </a:xfrm>
                <a:custGeom>
                  <a:avLst/>
                  <a:gdLst>
                    <a:gd name="T0" fmla="*/ 142 w 187"/>
                    <a:gd name="T1" fmla="*/ 0 h 4323"/>
                    <a:gd name="T2" fmla="*/ 157 w 187"/>
                    <a:gd name="T3" fmla="*/ 658 h 4323"/>
                    <a:gd name="T4" fmla="*/ 142 w 187"/>
                    <a:gd name="T5" fmla="*/ 733 h 4323"/>
                    <a:gd name="T6" fmla="*/ 90 w 187"/>
                    <a:gd name="T7" fmla="*/ 763 h 4323"/>
                    <a:gd name="T8" fmla="*/ 53 w 187"/>
                    <a:gd name="T9" fmla="*/ 792 h 4323"/>
                    <a:gd name="T10" fmla="*/ 83 w 187"/>
                    <a:gd name="T11" fmla="*/ 830 h 4323"/>
                    <a:gd name="T12" fmla="*/ 127 w 187"/>
                    <a:gd name="T13" fmla="*/ 837 h 4323"/>
                    <a:gd name="T14" fmla="*/ 157 w 187"/>
                    <a:gd name="T15" fmla="*/ 875 h 4323"/>
                    <a:gd name="T16" fmla="*/ 157 w 187"/>
                    <a:gd name="T17" fmla="*/ 1152 h 4323"/>
                    <a:gd name="T18" fmla="*/ 135 w 187"/>
                    <a:gd name="T19" fmla="*/ 1466 h 4323"/>
                    <a:gd name="T20" fmla="*/ 135 w 187"/>
                    <a:gd name="T21" fmla="*/ 2573 h 4323"/>
                    <a:gd name="T22" fmla="*/ 165 w 187"/>
                    <a:gd name="T23" fmla="*/ 3037 h 4323"/>
                    <a:gd name="T24" fmla="*/ 180 w 187"/>
                    <a:gd name="T25" fmla="*/ 3298 h 4323"/>
                    <a:gd name="T26" fmla="*/ 142 w 187"/>
                    <a:gd name="T27" fmla="*/ 3418 h 4323"/>
                    <a:gd name="T28" fmla="*/ 150 w 187"/>
                    <a:gd name="T29" fmla="*/ 3463 h 4323"/>
                    <a:gd name="T30" fmla="*/ 172 w 187"/>
                    <a:gd name="T31" fmla="*/ 3523 h 4323"/>
                    <a:gd name="T32" fmla="*/ 187 w 187"/>
                    <a:gd name="T33" fmla="*/ 3807 h 4323"/>
                    <a:gd name="T34" fmla="*/ 187 w 187"/>
                    <a:gd name="T35" fmla="*/ 4323 h 4323"/>
                    <a:gd name="T36" fmla="*/ 120 w 187"/>
                    <a:gd name="T37" fmla="*/ 4316 h 4323"/>
                    <a:gd name="T38" fmla="*/ 105 w 187"/>
                    <a:gd name="T39" fmla="*/ 3605 h 4323"/>
                    <a:gd name="T40" fmla="*/ 68 w 187"/>
                    <a:gd name="T41" fmla="*/ 3463 h 4323"/>
                    <a:gd name="T42" fmla="*/ 83 w 187"/>
                    <a:gd name="T43" fmla="*/ 3381 h 4323"/>
                    <a:gd name="T44" fmla="*/ 127 w 187"/>
                    <a:gd name="T45" fmla="*/ 3313 h 4323"/>
                    <a:gd name="T46" fmla="*/ 98 w 187"/>
                    <a:gd name="T47" fmla="*/ 3081 h 4323"/>
                    <a:gd name="T48" fmla="*/ 83 w 187"/>
                    <a:gd name="T49" fmla="*/ 2573 h 4323"/>
                    <a:gd name="T50" fmla="*/ 83 w 187"/>
                    <a:gd name="T51" fmla="*/ 1825 h 4323"/>
                    <a:gd name="T52" fmla="*/ 75 w 187"/>
                    <a:gd name="T53" fmla="*/ 1264 h 4323"/>
                    <a:gd name="T54" fmla="*/ 83 w 187"/>
                    <a:gd name="T55" fmla="*/ 950 h 4323"/>
                    <a:gd name="T56" fmla="*/ 38 w 187"/>
                    <a:gd name="T57" fmla="*/ 852 h 4323"/>
                    <a:gd name="T58" fmla="*/ 0 w 187"/>
                    <a:gd name="T59" fmla="*/ 807 h 4323"/>
                    <a:gd name="T60" fmla="*/ 75 w 187"/>
                    <a:gd name="T61" fmla="*/ 718 h 4323"/>
                    <a:gd name="T62" fmla="*/ 105 w 187"/>
                    <a:gd name="T63" fmla="*/ 605 h 4323"/>
                    <a:gd name="T64" fmla="*/ 90 w 187"/>
                    <a:gd name="T65" fmla="*/ 119 h 4323"/>
                    <a:gd name="T66" fmla="*/ 75 w 187"/>
                    <a:gd name="T67" fmla="*/ 7 h 4323"/>
                    <a:gd name="T68" fmla="*/ 142 w 187"/>
                    <a:gd name="T69" fmla="*/ 0 h 4323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187" h="4323">
                      <a:moveTo>
                        <a:pt x="142" y="0"/>
                      </a:moveTo>
                      <a:lnTo>
                        <a:pt x="157" y="658"/>
                      </a:lnTo>
                      <a:lnTo>
                        <a:pt x="142" y="733"/>
                      </a:lnTo>
                      <a:lnTo>
                        <a:pt x="90" y="763"/>
                      </a:lnTo>
                      <a:lnTo>
                        <a:pt x="53" y="792"/>
                      </a:lnTo>
                      <a:lnTo>
                        <a:pt x="83" y="830"/>
                      </a:lnTo>
                      <a:lnTo>
                        <a:pt x="127" y="837"/>
                      </a:lnTo>
                      <a:lnTo>
                        <a:pt x="157" y="875"/>
                      </a:lnTo>
                      <a:lnTo>
                        <a:pt x="157" y="1152"/>
                      </a:lnTo>
                      <a:lnTo>
                        <a:pt x="135" y="1466"/>
                      </a:lnTo>
                      <a:lnTo>
                        <a:pt x="135" y="2573"/>
                      </a:lnTo>
                      <a:lnTo>
                        <a:pt x="165" y="3037"/>
                      </a:lnTo>
                      <a:lnTo>
                        <a:pt x="180" y="3298"/>
                      </a:lnTo>
                      <a:lnTo>
                        <a:pt x="142" y="3418"/>
                      </a:lnTo>
                      <a:lnTo>
                        <a:pt x="150" y="3463"/>
                      </a:lnTo>
                      <a:lnTo>
                        <a:pt x="172" y="3523"/>
                      </a:lnTo>
                      <a:lnTo>
                        <a:pt x="187" y="3807"/>
                      </a:lnTo>
                      <a:lnTo>
                        <a:pt x="187" y="4323"/>
                      </a:lnTo>
                      <a:lnTo>
                        <a:pt x="120" y="4316"/>
                      </a:lnTo>
                      <a:lnTo>
                        <a:pt x="105" y="3605"/>
                      </a:lnTo>
                      <a:lnTo>
                        <a:pt x="68" y="3463"/>
                      </a:lnTo>
                      <a:lnTo>
                        <a:pt x="83" y="3381"/>
                      </a:lnTo>
                      <a:lnTo>
                        <a:pt x="127" y="3313"/>
                      </a:lnTo>
                      <a:lnTo>
                        <a:pt x="98" y="3081"/>
                      </a:lnTo>
                      <a:lnTo>
                        <a:pt x="83" y="2573"/>
                      </a:lnTo>
                      <a:lnTo>
                        <a:pt x="83" y="1825"/>
                      </a:lnTo>
                      <a:lnTo>
                        <a:pt x="75" y="1264"/>
                      </a:lnTo>
                      <a:lnTo>
                        <a:pt x="83" y="950"/>
                      </a:lnTo>
                      <a:lnTo>
                        <a:pt x="38" y="852"/>
                      </a:lnTo>
                      <a:lnTo>
                        <a:pt x="0" y="807"/>
                      </a:lnTo>
                      <a:lnTo>
                        <a:pt x="75" y="718"/>
                      </a:lnTo>
                      <a:lnTo>
                        <a:pt x="105" y="605"/>
                      </a:lnTo>
                      <a:lnTo>
                        <a:pt x="90" y="119"/>
                      </a:lnTo>
                      <a:lnTo>
                        <a:pt x="75" y="7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6169" name="Group 51"/>
              <p:cNvGrpSpPr>
                <a:grpSpLocks/>
              </p:cNvGrpSpPr>
              <p:nvPr/>
            </p:nvGrpSpPr>
            <p:grpSpPr bwMode="auto">
              <a:xfrm>
                <a:off x="2956" y="1201"/>
                <a:ext cx="1762" cy="1448"/>
                <a:chOff x="3387" y="1456"/>
                <a:chExt cx="1707" cy="1402"/>
              </a:xfrm>
            </p:grpSpPr>
            <p:sp>
              <p:nvSpPr>
                <p:cNvPr id="6211" name="Freeform 52"/>
                <p:cNvSpPr>
                  <a:spLocks/>
                </p:cNvSpPr>
                <p:nvPr/>
              </p:nvSpPr>
              <p:spPr bwMode="white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12" name="Freeform 53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13" name="Freeform 54"/>
                <p:cNvSpPr>
                  <a:spLocks/>
                </p:cNvSpPr>
                <p:nvPr/>
              </p:nvSpPr>
              <p:spPr bwMode="white">
                <a:xfrm>
                  <a:off x="4086" y="1694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6170" name="Freeform 55"/>
              <p:cNvSpPr>
                <a:spLocks/>
              </p:cNvSpPr>
              <p:nvPr/>
            </p:nvSpPr>
            <p:spPr bwMode="white">
              <a:xfrm rot="21428822" flipH="1">
                <a:off x="4882" y="660"/>
                <a:ext cx="496" cy="713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0 h 2088"/>
                  <a:gd name="T26" fmla="*/ 0 w 1456"/>
                  <a:gd name="T27" fmla="*/ 0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71" name="Freeform 56"/>
              <p:cNvSpPr>
                <a:spLocks/>
              </p:cNvSpPr>
              <p:nvPr/>
            </p:nvSpPr>
            <p:spPr bwMode="white">
              <a:xfrm>
                <a:off x="5541" y="574"/>
                <a:ext cx="216" cy="365"/>
              </a:xfrm>
              <a:custGeom>
                <a:avLst/>
                <a:gdLst>
                  <a:gd name="T0" fmla="*/ 39 w 216"/>
                  <a:gd name="T1" fmla="*/ 8 h 365"/>
                  <a:gd name="T2" fmla="*/ 213 w 216"/>
                  <a:gd name="T3" fmla="*/ 23 h 365"/>
                  <a:gd name="T4" fmla="*/ 216 w 216"/>
                  <a:gd name="T5" fmla="*/ 146 h 365"/>
                  <a:gd name="T6" fmla="*/ 84 w 216"/>
                  <a:gd name="T7" fmla="*/ 66 h 365"/>
                  <a:gd name="T8" fmla="*/ 72 w 216"/>
                  <a:gd name="T9" fmla="*/ 85 h 365"/>
                  <a:gd name="T10" fmla="*/ 169 w 216"/>
                  <a:gd name="T11" fmla="*/ 147 h 365"/>
                  <a:gd name="T12" fmla="*/ 213 w 216"/>
                  <a:gd name="T13" fmla="*/ 194 h 365"/>
                  <a:gd name="T14" fmla="*/ 216 w 216"/>
                  <a:gd name="T15" fmla="*/ 365 h 365"/>
                  <a:gd name="T16" fmla="*/ 45 w 216"/>
                  <a:gd name="T17" fmla="*/ 192 h 365"/>
                  <a:gd name="T18" fmla="*/ 1 w 216"/>
                  <a:gd name="T19" fmla="*/ 68 h 365"/>
                  <a:gd name="T20" fmla="*/ 39 w 216"/>
                  <a:gd name="T21" fmla="*/ 8 h 36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6" h="365">
                    <a:moveTo>
                      <a:pt x="39" y="8"/>
                    </a:moveTo>
                    <a:cubicBezTo>
                      <a:pt x="74" y="1"/>
                      <a:pt x="183" y="0"/>
                      <a:pt x="213" y="23"/>
                    </a:cubicBezTo>
                    <a:lnTo>
                      <a:pt x="216" y="146"/>
                    </a:lnTo>
                    <a:cubicBezTo>
                      <a:pt x="195" y="153"/>
                      <a:pt x="108" y="76"/>
                      <a:pt x="84" y="66"/>
                    </a:cubicBezTo>
                    <a:cubicBezTo>
                      <a:pt x="60" y="56"/>
                      <a:pt x="58" y="72"/>
                      <a:pt x="72" y="85"/>
                    </a:cubicBezTo>
                    <a:cubicBezTo>
                      <a:pt x="86" y="99"/>
                      <a:pt x="146" y="129"/>
                      <a:pt x="169" y="147"/>
                    </a:cubicBezTo>
                    <a:cubicBezTo>
                      <a:pt x="192" y="165"/>
                      <a:pt x="205" y="158"/>
                      <a:pt x="213" y="194"/>
                    </a:cubicBezTo>
                    <a:lnTo>
                      <a:pt x="216" y="365"/>
                    </a:lnTo>
                    <a:cubicBezTo>
                      <a:pt x="188" y="365"/>
                      <a:pt x="81" y="242"/>
                      <a:pt x="45" y="192"/>
                    </a:cubicBezTo>
                    <a:cubicBezTo>
                      <a:pt x="9" y="142"/>
                      <a:pt x="2" y="98"/>
                      <a:pt x="1" y="68"/>
                    </a:cubicBezTo>
                    <a:cubicBezTo>
                      <a:pt x="0" y="37"/>
                      <a:pt x="3" y="16"/>
                      <a:pt x="39" y="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72" name="Freeform 57"/>
              <p:cNvSpPr>
                <a:spLocks/>
              </p:cNvSpPr>
              <p:nvPr/>
            </p:nvSpPr>
            <p:spPr bwMode="white">
              <a:xfrm>
                <a:off x="5373" y="686"/>
                <a:ext cx="334" cy="819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0 h 2408"/>
                  <a:gd name="T18" fmla="*/ 0 w 980"/>
                  <a:gd name="T19" fmla="*/ 0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0 h 2408"/>
                  <a:gd name="T36" fmla="*/ 0 w 980"/>
                  <a:gd name="T37" fmla="*/ 0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6173" name="Group 58"/>
              <p:cNvGrpSpPr>
                <a:grpSpLocks/>
              </p:cNvGrpSpPr>
              <p:nvPr/>
            </p:nvGrpSpPr>
            <p:grpSpPr bwMode="auto">
              <a:xfrm>
                <a:off x="4358" y="2718"/>
                <a:ext cx="1200" cy="986"/>
                <a:chOff x="3387" y="1456"/>
                <a:chExt cx="1707" cy="1402"/>
              </a:xfrm>
            </p:grpSpPr>
            <p:sp>
              <p:nvSpPr>
                <p:cNvPr id="6208" name="Freeform 59"/>
                <p:cNvSpPr>
                  <a:spLocks/>
                </p:cNvSpPr>
                <p:nvPr/>
              </p:nvSpPr>
              <p:spPr bwMode="white">
                <a:xfrm rot="21428822" flipH="1">
                  <a:off x="3387" y="165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09" name="Freeform 60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10" name="Freeform 61"/>
                <p:cNvSpPr>
                  <a:spLocks/>
                </p:cNvSpPr>
                <p:nvPr/>
              </p:nvSpPr>
              <p:spPr bwMode="white">
                <a:xfrm>
                  <a:off x="4085" y="1693"/>
                  <a:ext cx="475" cy="1165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6174" name="Group 62"/>
              <p:cNvGrpSpPr>
                <a:grpSpLocks/>
              </p:cNvGrpSpPr>
              <p:nvPr/>
            </p:nvGrpSpPr>
            <p:grpSpPr bwMode="auto">
              <a:xfrm>
                <a:off x="1478" y="3479"/>
                <a:ext cx="930" cy="764"/>
                <a:chOff x="3387" y="1456"/>
                <a:chExt cx="1707" cy="1402"/>
              </a:xfrm>
            </p:grpSpPr>
            <p:sp>
              <p:nvSpPr>
                <p:cNvPr id="6205" name="Freeform 63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06" name="Freeform 64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07" name="Freeform 65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6175" name="Freeform 66"/>
              <p:cNvSpPr>
                <a:spLocks/>
              </p:cNvSpPr>
              <p:nvPr/>
            </p:nvSpPr>
            <p:spPr bwMode="white">
              <a:xfrm rot="-744944">
                <a:off x="818" y="3141"/>
                <a:ext cx="527" cy="756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1 h 2088"/>
                  <a:gd name="T26" fmla="*/ 0 w 1456"/>
                  <a:gd name="T27" fmla="*/ 1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76" name="Freeform 67"/>
              <p:cNvSpPr>
                <a:spLocks/>
              </p:cNvSpPr>
              <p:nvPr/>
            </p:nvSpPr>
            <p:spPr bwMode="white">
              <a:xfrm>
                <a:off x="604" y="3352"/>
                <a:ext cx="353" cy="868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1 h 2408"/>
                  <a:gd name="T18" fmla="*/ 0 w 980"/>
                  <a:gd name="T19" fmla="*/ 1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1 h 2408"/>
                  <a:gd name="T36" fmla="*/ 0 w 980"/>
                  <a:gd name="T37" fmla="*/ 1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77" name="Freeform 68"/>
              <p:cNvSpPr>
                <a:spLocks/>
              </p:cNvSpPr>
              <p:nvPr/>
            </p:nvSpPr>
            <p:spPr bwMode="white">
              <a:xfrm>
                <a:off x="721" y="2948"/>
                <a:ext cx="729" cy="248"/>
              </a:xfrm>
              <a:custGeom>
                <a:avLst/>
                <a:gdLst>
                  <a:gd name="T0" fmla="*/ 0 w 2020"/>
                  <a:gd name="T1" fmla="*/ 0 h 688"/>
                  <a:gd name="T2" fmla="*/ 0 w 2020"/>
                  <a:gd name="T3" fmla="*/ 0 h 688"/>
                  <a:gd name="T4" fmla="*/ 0 w 2020"/>
                  <a:gd name="T5" fmla="*/ 0 h 688"/>
                  <a:gd name="T6" fmla="*/ 0 w 2020"/>
                  <a:gd name="T7" fmla="*/ 0 h 688"/>
                  <a:gd name="T8" fmla="*/ 0 w 2020"/>
                  <a:gd name="T9" fmla="*/ 0 h 688"/>
                  <a:gd name="T10" fmla="*/ 0 w 2020"/>
                  <a:gd name="T11" fmla="*/ 0 h 688"/>
                  <a:gd name="T12" fmla="*/ 0 w 2020"/>
                  <a:gd name="T13" fmla="*/ 0 h 688"/>
                  <a:gd name="T14" fmla="*/ 0 w 2020"/>
                  <a:gd name="T15" fmla="*/ 0 h 688"/>
                  <a:gd name="T16" fmla="*/ 0 w 2020"/>
                  <a:gd name="T17" fmla="*/ 0 h 688"/>
                  <a:gd name="T18" fmla="*/ 0 w 2020"/>
                  <a:gd name="T19" fmla="*/ 0 h 688"/>
                  <a:gd name="T20" fmla="*/ 0 w 2020"/>
                  <a:gd name="T21" fmla="*/ 0 h 688"/>
                  <a:gd name="T22" fmla="*/ 0 w 2020"/>
                  <a:gd name="T23" fmla="*/ 0 h 688"/>
                  <a:gd name="T24" fmla="*/ 0 w 2020"/>
                  <a:gd name="T25" fmla="*/ 0 h 688"/>
                  <a:gd name="T26" fmla="*/ 0 w 2020"/>
                  <a:gd name="T27" fmla="*/ 0 h 688"/>
                  <a:gd name="T28" fmla="*/ 0 w 2020"/>
                  <a:gd name="T29" fmla="*/ 0 h 688"/>
                  <a:gd name="T30" fmla="*/ 0 w 2020"/>
                  <a:gd name="T31" fmla="*/ 0 h 688"/>
                  <a:gd name="T32" fmla="*/ 0 w 2020"/>
                  <a:gd name="T33" fmla="*/ 0 h 688"/>
                  <a:gd name="T34" fmla="*/ 0 w 2020"/>
                  <a:gd name="T35" fmla="*/ 0 h 688"/>
                  <a:gd name="T36" fmla="*/ 0 w 2020"/>
                  <a:gd name="T37" fmla="*/ 0 h 688"/>
                  <a:gd name="T38" fmla="*/ 0 w 2020"/>
                  <a:gd name="T39" fmla="*/ 0 h 688"/>
                  <a:gd name="T40" fmla="*/ 0 w 2020"/>
                  <a:gd name="T41" fmla="*/ 0 h 6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78" name="Freeform 69"/>
              <p:cNvSpPr>
                <a:spLocks/>
              </p:cNvSpPr>
              <p:nvPr/>
            </p:nvSpPr>
            <p:spPr bwMode="white">
              <a:xfrm>
                <a:off x="0" y="3278"/>
                <a:ext cx="537" cy="619"/>
              </a:xfrm>
              <a:custGeom>
                <a:avLst/>
                <a:gdLst>
                  <a:gd name="T0" fmla="*/ 497 w 537"/>
                  <a:gd name="T1" fmla="*/ 43 h 619"/>
                  <a:gd name="T2" fmla="*/ 315 w 537"/>
                  <a:gd name="T3" fmla="*/ 58 h 619"/>
                  <a:gd name="T4" fmla="*/ 0 w 537"/>
                  <a:gd name="T5" fmla="*/ 388 h 619"/>
                  <a:gd name="T6" fmla="*/ 3 w 537"/>
                  <a:gd name="T7" fmla="*/ 520 h 619"/>
                  <a:gd name="T8" fmla="*/ 119 w 537"/>
                  <a:gd name="T9" fmla="*/ 387 h 619"/>
                  <a:gd name="T10" fmla="*/ 302 w 537"/>
                  <a:gd name="T11" fmla="*/ 197 h 619"/>
                  <a:gd name="T12" fmla="*/ 447 w 537"/>
                  <a:gd name="T13" fmla="*/ 104 h 619"/>
                  <a:gd name="T14" fmla="*/ 460 w 537"/>
                  <a:gd name="T15" fmla="*/ 124 h 619"/>
                  <a:gd name="T16" fmla="*/ 357 w 537"/>
                  <a:gd name="T17" fmla="*/ 191 h 619"/>
                  <a:gd name="T18" fmla="*/ 221 w 537"/>
                  <a:gd name="T19" fmla="*/ 322 h 619"/>
                  <a:gd name="T20" fmla="*/ 0 w 537"/>
                  <a:gd name="T21" fmla="*/ 562 h 619"/>
                  <a:gd name="T22" fmla="*/ 0 w 537"/>
                  <a:gd name="T23" fmla="*/ 619 h 619"/>
                  <a:gd name="T24" fmla="*/ 264 w 537"/>
                  <a:gd name="T25" fmla="*/ 455 h 619"/>
                  <a:gd name="T26" fmla="*/ 488 w 537"/>
                  <a:gd name="T27" fmla="*/ 238 h 619"/>
                  <a:gd name="T28" fmla="*/ 536 w 537"/>
                  <a:gd name="T29" fmla="*/ 106 h 619"/>
                  <a:gd name="T30" fmla="*/ 497 w 537"/>
                  <a:gd name="T31" fmla="*/ 43 h 61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619">
                    <a:moveTo>
                      <a:pt x="497" y="43"/>
                    </a:moveTo>
                    <a:cubicBezTo>
                      <a:pt x="459" y="35"/>
                      <a:pt x="398" y="0"/>
                      <a:pt x="315" y="58"/>
                    </a:cubicBezTo>
                    <a:cubicBezTo>
                      <a:pt x="232" y="116"/>
                      <a:pt x="52" y="311"/>
                      <a:pt x="0" y="388"/>
                    </a:cubicBezTo>
                    <a:lnTo>
                      <a:pt x="3" y="520"/>
                    </a:lnTo>
                    <a:cubicBezTo>
                      <a:pt x="23" y="520"/>
                      <a:pt x="69" y="441"/>
                      <a:pt x="119" y="387"/>
                    </a:cubicBezTo>
                    <a:cubicBezTo>
                      <a:pt x="169" y="333"/>
                      <a:pt x="248" y="243"/>
                      <a:pt x="302" y="197"/>
                    </a:cubicBezTo>
                    <a:cubicBezTo>
                      <a:pt x="357" y="150"/>
                      <a:pt x="421" y="116"/>
                      <a:pt x="447" y="104"/>
                    </a:cubicBezTo>
                    <a:cubicBezTo>
                      <a:pt x="473" y="92"/>
                      <a:pt x="476" y="110"/>
                      <a:pt x="460" y="124"/>
                    </a:cubicBezTo>
                    <a:cubicBezTo>
                      <a:pt x="446" y="140"/>
                      <a:pt x="396" y="158"/>
                      <a:pt x="357" y="191"/>
                    </a:cubicBezTo>
                    <a:cubicBezTo>
                      <a:pt x="317" y="224"/>
                      <a:pt x="280" y="260"/>
                      <a:pt x="221" y="322"/>
                    </a:cubicBezTo>
                    <a:cubicBezTo>
                      <a:pt x="162" y="384"/>
                      <a:pt x="37" y="513"/>
                      <a:pt x="0" y="562"/>
                    </a:cubicBezTo>
                    <a:lnTo>
                      <a:pt x="0" y="619"/>
                    </a:lnTo>
                    <a:cubicBezTo>
                      <a:pt x="44" y="601"/>
                      <a:pt x="183" y="518"/>
                      <a:pt x="264" y="455"/>
                    </a:cubicBezTo>
                    <a:cubicBezTo>
                      <a:pt x="345" y="392"/>
                      <a:pt x="443" y="296"/>
                      <a:pt x="488" y="238"/>
                    </a:cubicBezTo>
                    <a:cubicBezTo>
                      <a:pt x="534" y="180"/>
                      <a:pt x="534" y="138"/>
                      <a:pt x="536" y="106"/>
                    </a:cubicBezTo>
                    <a:cubicBezTo>
                      <a:pt x="537" y="74"/>
                      <a:pt x="533" y="51"/>
                      <a:pt x="497" y="4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79" name="Freeform 70"/>
              <p:cNvSpPr>
                <a:spLocks/>
              </p:cNvSpPr>
              <p:nvPr/>
            </p:nvSpPr>
            <p:spPr bwMode="white">
              <a:xfrm>
                <a:off x="0" y="3063"/>
                <a:ext cx="506" cy="242"/>
              </a:xfrm>
              <a:custGeom>
                <a:avLst/>
                <a:gdLst>
                  <a:gd name="T0" fmla="*/ 469 w 506"/>
                  <a:gd name="T1" fmla="*/ 200 h 242"/>
                  <a:gd name="T2" fmla="*/ 492 w 506"/>
                  <a:gd name="T3" fmla="*/ 168 h 242"/>
                  <a:gd name="T4" fmla="*/ 481 w 506"/>
                  <a:gd name="T5" fmla="*/ 114 h 242"/>
                  <a:gd name="T6" fmla="*/ 389 w 506"/>
                  <a:gd name="T7" fmla="*/ 31 h 242"/>
                  <a:gd name="T8" fmla="*/ 184 w 506"/>
                  <a:gd name="T9" fmla="*/ 1 h 242"/>
                  <a:gd name="T10" fmla="*/ 3 w 506"/>
                  <a:gd name="T11" fmla="*/ 24 h 242"/>
                  <a:gd name="T12" fmla="*/ 0 w 506"/>
                  <a:gd name="T13" fmla="*/ 114 h 242"/>
                  <a:gd name="T14" fmla="*/ 169 w 506"/>
                  <a:gd name="T15" fmla="*/ 103 h 242"/>
                  <a:gd name="T16" fmla="*/ 340 w 506"/>
                  <a:gd name="T17" fmla="*/ 129 h 242"/>
                  <a:gd name="T18" fmla="*/ 389 w 506"/>
                  <a:gd name="T19" fmla="*/ 153 h 242"/>
                  <a:gd name="T20" fmla="*/ 386 w 506"/>
                  <a:gd name="T21" fmla="*/ 170 h 242"/>
                  <a:gd name="T22" fmla="*/ 319 w 506"/>
                  <a:gd name="T23" fmla="*/ 143 h 242"/>
                  <a:gd name="T24" fmla="*/ 166 w 506"/>
                  <a:gd name="T25" fmla="*/ 120 h 242"/>
                  <a:gd name="T26" fmla="*/ 3 w 506"/>
                  <a:gd name="T27" fmla="*/ 144 h 242"/>
                  <a:gd name="T28" fmla="*/ 6 w 506"/>
                  <a:gd name="T29" fmla="*/ 204 h 242"/>
                  <a:gd name="T30" fmla="*/ 271 w 506"/>
                  <a:gd name="T31" fmla="*/ 241 h 242"/>
                  <a:gd name="T32" fmla="*/ 469 w 506"/>
                  <a:gd name="T33" fmla="*/ 200 h 24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06" h="242">
                    <a:moveTo>
                      <a:pt x="469" y="200"/>
                    </a:moveTo>
                    <a:cubicBezTo>
                      <a:pt x="506" y="188"/>
                      <a:pt x="490" y="182"/>
                      <a:pt x="492" y="168"/>
                    </a:cubicBezTo>
                    <a:cubicBezTo>
                      <a:pt x="494" y="155"/>
                      <a:pt x="499" y="138"/>
                      <a:pt x="481" y="114"/>
                    </a:cubicBezTo>
                    <a:cubicBezTo>
                      <a:pt x="465" y="92"/>
                      <a:pt x="438" y="50"/>
                      <a:pt x="389" y="31"/>
                    </a:cubicBezTo>
                    <a:cubicBezTo>
                      <a:pt x="339" y="12"/>
                      <a:pt x="248" y="2"/>
                      <a:pt x="184" y="1"/>
                    </a:cubicBezTo>
                    <a:cubicBezTo>
                      <a:pt x="120" y="0"/>
                      <a:pt x="34" y="5"/>
                      <a:pt x="3" y="24"/>
                    </a:cubicBezTo>
                    <a:lnTo>
                      <a:pt x="0" y="114"/>
                    </a:lnTo>
                    <a:cubicBezTo>
                      <a:pt x="28" y="127"/>
                      <a:pt x="112" y="101"/>
                      <a:pt x="169" y="103"/>
                    </a:cubicBezTo>
                    <a:cubicBezTo>
                      <a:pt x="226" y="105"/>
                      <a:pt x="303" y="120"/>
                      <a:pt x="340" y="129"/>
                    </a:cubicBezTo>
                    <a:cubicBezTo>
                      <a:pt x="376" y="137"/>
                      <a:pt x="381" y="146"/>
                      <a:pt x="389" y="153"/>
                    </a:cubicBezTo>
                    <a:cubicBezTo>
                      <a:pt x="396" y="160"/>
                      <a:pt x="397" y="172"/>
                      <a:pt x="386" y="170"/>
                    </a:cubicBezTo>
                    <a:cubicBezTo>
                      <a:pt x="374" y="168"/>
                      <a:pt x="357" y="151"/>
                      <a:pt x="319" y="143"/>
                    </a:cubicBezTo>
                    <a:cubicBezTo>
                      <a:pt x="283" y="135"/>
                      <a:pt x="219" y="120"/>
                      <a:pt x="166" y="120"/>
                    </a:cubicBezTo>
                    <a:cubicBezTo>
                      <a:pt x="113" y="120"/>
                      <a:pt x="30" y="130"/>
                      <a:pt x="3" y="144"/>
                    </a:cubicBezTo>
                    <a:lnTo>
                      <a:pt x="6" y="204"/>
                    </a:lnTo>
                    <a:cubicBezTo>
                      <a:pt x="51" y="220"/>
                      <a:pt x="194" y="242"/>
                      <a:pt x="271" y="241"/>
                    </a:cubicBezTo>
                    <a:cubicBezTo>
                      <a:pt x="348" y="240"/>
                      <a:pt x="433" y="212"/>
                      <a:pt x="469" y="200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80" name="Freeform 71"/>
              <p:cNvSpPr>
                <a:spLocks/>
              </p:cNvSpPr>
              <p:nvPr/>
            </p:nvSpPr>
            <p:spPr bwMode="white">
              <a:xfrm rot="-744944">
                <a:off x="811" y="22"/>
                <a:ext cx="527" cy="756"/>
              </a:xfrm>
              <a:custGeom>
                <a:avLst/>
                <a:gdLst>
                  <a:gd name="T0" fmla="*/ 0 w 1456"/>
                  <a:gd name="T1" fmla="*/ 0 h 2088"/>
                  <a:gd name="T2" fmla="*/ 0 w 1456"/>
                  <a:gd name="T3" fmla="*/ 0 h 2088"/>
                  <a:gd name="T4" fmla="*/ 0 w 1456"/>
                  <a:gd name="T5" fmla="*/ 0 h 2088"/>
                  <a:gd name="T6" fmla="*/ 0 w 1456"/>
                  <a:gd name="T7" fmla="*/ 0 h 2088"/>
                  <a:gd name="T8" fmla="*/ 0 w 1456"/>
                  <a:gd name="T9" fmla="*/ 0 h 2088"/>
                  <a:gd name="T10" fmla="*/ 0 w 1456"/>
                  <a:gd name="T11" fmla="*/ 0 h 2088"/>
                  <a:gd name="T12" fmla="*/ 0 w 1456"/>
                  <a:gd name="T13" fmla="*/ 0 h 2088"/>
                  <a:gd name="T14" fmla="*/ 0 w 1456"/>
                  <a:gd name="T15" fmla="*/ 0 h 2088"/>
                  <a:gd name="T16" fmla="*/ 0 w 1456"/>
                  <a:gd name="T17" fmla="*/ 0 h 2088"/>
                  <a:gd name="T18" fmla="*/ 0 w 1456"/>
                  <a:gd name="T19" fmla="*/ 0 h 2088"/>
                  <a:gd name="T20" fmla="*/ 0 w 1456"/>
                  <a:gd name="T21" fmla="*/ 0 h 2088"/>
                  <a:gd name="T22" fmla="*/ 0 w 1456"/>
                  <a:gd name="T23" fmla="*/ 0 h 2088"/>
                  <a:gd name="T24" fmla="*/ 0 w 1456"/>
                  <a:gd name="T25" fmla="*/ 1 h 2088"/>
                  <a:gd name="T26" fmla="*/ 0 w 1456"/>
                  <a:gd name="T27" fmla="*/ 1 h 2088"/>
                  <a:gd name="T28" fmla="*/ 0 w 1456"/>
                  <a:gd name="T29" fmla="*/ 0 h 2088"/>
                  <a:gd name="T30" fmla="*/ 0 w 1456"/>
                  <a:gd name="T31" fmla="*/ 0 h 2088"/>
                  <a:gd name="T32" fmla="*/ 0 w 1456"/>
                  <a:gd name="T33" fmla="*/ 0 h 2088"/>
                  <a:gd name="T34" fmla="*/ 0 w 1456"/>
                  <a:gd name="T35" fmla="*/ 0 h 2088"/>
                  <a:gd name="T36" fmla="*/ 0 w 1456"/>
                  <a:gd name="T37" fmla="*/ 0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81" name="Freeform 72"/>
              <p:cNvSpPr>
                <a:spLocks/>
              </p:cNvSpPr>
              <p:nvPr/>
            </p:nvSpPr>
            <p:spPr bwMode="white">
              <a:xfrm>
                <a:off x="597" y="233"/>
                <a:ext cx="353" cy="868"/>
              </a:xfrm>
              <a:custGeom>
                <a:avLst/>
                <a:gdLst>
                  <a:gd name="T0" fmla="*/ 0 w 980"/>
                  <a:gd name="T1" fmla="*/ 0 h 2408"/>
                  <a:gd name="T2" fmla="*/ 0 w 980"/>
                  <a:gd name="T3" fmla="*/ 0 h 2408"/>
                  <a:gd name="T4" fmla="*/ 0 w 980"/>
                  <a:gd name="T5" fmla="*/ 0 h 2408"/>
                  <a:gd name="T6" fmla="*/ 0 w 980"/>
                  <a:gd name="T7" fmla="*/ 0 h 2408"/>
                  <a:gd name="T8" fmla="*/ 0 w 980"/>
                  <a:gd name="T9" fmla="*/ 0 h 2408"/>
                  <a:gd name="T10" fmla="*/ 0 w 980"/>
                  <a:gd name="T11" fmla="*/ 0 h 2408"/>
                  <a:gd name="T12" fmla="*/ 0 w 980"/>
                  <a:gd name="T13" fmla="*/ 0 h 2408"/>
                  <a:gd name="T14" fmla="*/ 0 w 980"/>
                  <a:gd name="T15" fmla="*/ 0 h 2408"/>
                  <a:gd name="T16" fmla="*/ 0 w 980"/>
                  <a:gd name="T17" fmla="*/ 1 h 2408"/>
                  <a:gd name="T18" fmla="*/ 0 w 980"/>
                  <a:gd name="T19" fmla="*/ 1 h 2408"/>
                  <a:gd name="T20" fmla="*/ 0 w 980"/>
                  <a:gd name="T21" fmla="*/ 0 h 2408"/>
                  <a:gd name="T22" fmla="*/ 0 w 980"/>
                  <a:gd name="T23" fmla="*/ 0 h 2408"/>
                  <a:gd name="T24" fmla="*/ 0 w 980"/>
                  <a:gd name="T25" fmla="*/ 0 h 2408"/>
                  <a:gd name="T26" fmla="*/ 0 w 980"/>
                  <a:gd name="T27" fmla="*/ 0 h 2408"/>
                  <a:gd name="T28" fmla="*/ 0 w 980"/>
                  <a:gd name="T29" fmla="*/ 0 h 2408"/>
                  <a:gd name="T30" fmla="*/ 0 w 980"/>
                  <a:gd name="T31" fmla="*/ 0 h 2408"/>
                  <a:gd name="T32" fmla="*/ 0 w 980"/>
                  <a:gd name="T33" fmla="*/ 0 h 2408"/>
                  <a:gd name="T34" fmla="*/ 0 w 980"/>
                  <a:gd name="T35" fmla="*/ 1 h 2408"/>
                  <a:gd name="T36" fmla="*/ 0 w 980"/>
                  <a:gd name="T37" fmla="*/ 1 h 2408"/>
                  <a:gd name="T38" fmla="*/ 0 w 980"/>
                  <a:gd name="T39" fmla="*/ 0 h 2408"/>
                  <a:gd name="T40" fmla="*/ 0 w 980"/>
                  <a:gd name="T41" fmla="*/ 0 h 24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82" name="Freeform 73"/>
              <p:cNvSpPr>
                <a:spLocks/>
              </p:cNvSpPr>
              <p:nvPr/>
            </p:nvSpPr>
            <p:spPr bwMode="white">
              <a:xfrm>
                <a:off x="667" y="0"/>
                <a:ext cx="880" cy="76"/>
              </a:xfrm>
              <a:custGeom>
                <a:avLst/>
                <a:gdLst>
                  <a:gd name="T0" fmla="*/ 83 w 880"/>
                  <a:gd name="T1" fmla="*/ 0 h 76"/>
                  <a:gd name="T2" fmla="*/ 776 w 880"/>
                  <a:gd name="T3" fmla="*/ 0 h 76"/>
                  <a:gd name="T4" fmla="*/ 705 w 880"/>
                  <a:gd name="T5" fmla="*/ 31 h 76"/>
                  <a:gd name="T6" fmla="*/ 619 w 880"/>
                  <a:gd name="T7" fmla="*/ 31 h 76"/>
                  <a:gd name="T8" fmla="*/ 636 w 880"/>
                  <a:gd name="T9" fmla="*/ 48 h 76"/>
                  <a:gd name="T10" fmla="*/ 549 w 880"/>
                  <a:gd name="T11" fmla="*/ 65 h 76"/>
                  <a:gd name="T12" fmla="*/ 272 w 880"/>
                  <a:gd name="T13" fmla="*/ 65 h 76"/>
                  <a:gd name="T14" fmla="*/ 83 w 880"/>
                  <a:gd name="T15" fmla="*/ 0 h 7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880" h="76">
                    <a:moveTo>
                      <a:pt x="83" y="0"/>
                    </a:moveTo>
                    <a:lnTo>
                      <a:pt x="776" y="0"/>
                    </a:lnTo>
                    <a:cubicBezTo>
                      <a:pt x="880" y="5"/>
                      <a:pt x="731" y="26"/>
                      <a:pt x="705" y="31"/>
                    </a:cubicBezTo>
                    <a:cubicBezTo>
                      <a:pt x="679" y="36"/>
                      <a:pt x="630" y="28"/>
                      <a:pt x="619" y="31"/>
                    </a:cubicBezTo>
                    <a:cubicBezTo>
                      <a:pt x="608" y="34"/>
                      <a:pt x="648" y="42"/>
                      <a:pt x="636" y="48"/>
                    </a:cubicBezTo>
                    <a:cubicBezTo>
                      <a:pt x="624" y="54"/>
                      <a:pt x="610" y="63"/>
                      <a:pt x="549" y="65"/>
                    </a:cubicBezTo>
                    <a:cubicBezTo>
                      <a:pt x="489" y="68"/>
                      <a:pt x="350" y="76"/>
                      <a:pt x="272" y="65"/>
                    </a:cubicBezTo>
                    <a:cubicBezTo>
                      <a:pt x="194" y="54"/>
                      <a:pt x="0" y="7"/>
                      <a:pt x="83" y="0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83" name="Freeform 74"/>
              <p:cNvSpPr>
                <a:spLocks/>
              </p:cNvSpPr>
              <p:nvPr/>
            </p:nvSpPr>
            <p:spPr bwMode="white">
              <a:xfrm>
                <a:off x="-14" y="161"/>
                <a:ext cx="544" cy="634"/>
              </a:xfrm>
              <a:custGeom>
                <a:avLst/>
                <a:gdLst>
                  <a:gd name="T0" fmla="*/ 504 w 544"/>
                  <a:gd name="T1" fmla="*/ 41 h 634"/>
                  <a:gd name="T2" fmla="*/ 322 w 544"/>
                  <a:gd name="T3" fmla="*/ 56 h 634"/>
                  <a:gd name="T4" fmla="*/ 17 w 544"/>
                  <a:gd name="T5" fmla="*/ 379 h 634"/>
                  <a:gd name="T6" fmla="*/ 14 w 544"/>
                  <a:gd name="T7" fmla="*/ 520 h 634"/>
                  <a:gd name="T8" fmla="*/ 126 w 544"/>
                  <a:gd name="T9" fmla="*/ 385 h 634"/>
                  <a:gd name="T10" fmla="*/ 309 w 544"/>
                  <a:gd name="T11" fmla="*/ 195 h 634"/>
                  <a:gd name="T12" fmla="*/ 454 w 544"/>
                  <a:gd name="T13" fmla="*/ 102 h 634"/>
                  <a:gd name="T14" fmla="*/ 467 w 544"/>
                  <a:gd name="T15" fmla="*/ 122 h 634"/>
                  <a:gd name="T16" fmla="*/ 364 w 544"/>
                  <a:gd name="T17" fmla="*/ 189 h 634"/>
                  <a:gd name="T18" fmla="*/ 228 w 544"/>
                  <a:gd name="T19" fmla="*/ 320 h 634"/>
                  <a:gd name="T20" fmla="*/ 41 w 544"/>
                  <a:gd name="T21" fmla="*/ 527 h 634"/>
                  <a:gd name="T22" fmla="*/ 17 w 544"/>
                  <a:gd name="T23" fmla="*/ 559 h 634"/>
                  <a:gd name="T24" fmla="*/ 14 w 544"/>
                  <a:gd name="T25" fmla="*/ 628 h 634"/>
                  <a:gd name="T26" fmla="*/ 43 w 544"/>
                  <a:gd name="T27" fmla="*/ 598 h 634"/>
                  <a:gd name="T28" fmla="*/ 271 w 544"/>
                  <a:gd name="T29" fmla="*/ 453 h 634"/>
                  <a:gd name="T30" fmla="*/ 495 w 544"/>
                  <a:gd name="T31" fmla="*/ 236 h 634"/>
                  <a:gd name="T32" fmla="*/ 543 w 544"/>
                  <a:gd name="T33" fmla="*/ 104 h 634"/>
                  <a:gd name="T34" fmla="*/ 504 w 544"/>
                  <a:gd name="T35" fmla="*/ 41 h 6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544" h="634">
                    <a:moveTo>
                      <a:pt x="504" y="41"/>
                    </a:moveTo>
                    <a:cubicBezTo>
                      <a:pt x="466" y="33"/>
                      <a:pt x="403" y="0"/>
                      <a:pt x="322" y="56"/>
                    </a:cubicBezTo>
                    <a:cubicBezTo>
                      <a:pt x="241" y="112"/>
                      <a:pt x="68" y="302"/>
                      <a:pt x="17" y="379"/>
                    </a:cubicBezTo>
                    <a:lnTo>
                      <a:pt x="14" y="520"/>
                    </a:lnTo>
                    <a:cubicBezTo>
                      <a:pt x="32" y="521"/>
                      <a:pt x="77" y="439"/>
                      <a:pt x="126" y="385"/>
                    </a:cubicBezTo>
                    <a:cubicBezTo>
                      <a:pt x="175" y="331"/>
                      <a:pt x="255" y="241"/>
                      <a:pt x="309" y="195"/>
                    </a:cubicBezTo>
                    <a:cubicBezTo>
                      <a:pt x="364" y="148"/>
                      <a:pt x="428" y="114"/>
                      <a:pt x="454" y="102"/>
                    </a:cubicBezTo>
                    <a:cubicBezTo>
                      <a:pt x="480" y="90"/>
                      <a:pt x="483" y="108"/>
                      <a:pt x="467" y="122"/>
                    </a:cubicBezTo>
                    <a:cubicBezTo>
                      <a:pt x="453" y="138"/>
                      <a:pt x="403" y="156"/>
                      <a:pt x="364" y="189"/>
                    </a:cubicBezTo>
                    <a:cubicBezTo>
                      <a:pt x="324" y="222"/>
                      <a:pt x="283" y="263"/>
                      <a:pt x="228" y="320"/>
                    </a:cubicBezTo>
                    <a:cubicBezTo>
                      <a:pt x="175" y="375"/>
                      <a:pt x="76" y="487"/>
                      <a:pt x="41" y="527"/>
                    </a:cubicBezTo>
                    <a:cubicBezTo>
                      <a:pt x="6" y="567"/>
                      <a:pt x="21" y="542"/>
                      <a:pt x="17" y="559"/>
                    </a:cubicBezTo>
                    <a:cubicBezTo>
                      <a:pt x="13" y="576"/>
                      <a:pt x="10" y="622"/>
                      <a:pt x="14" y="628"/>
                    </a:cubicBezTo>
                    <a:cubicBezTo>
                      <a:pt x="18" y="634"/>
                      <a:pt x="0" y="627"/>
                      <a:pt x="43" y="598"/>
                    </a:cubicBezTo>
                    <a:cubicBezTo>
                      <a:pt x="86" y="569"/>
                      <a:pt x="195" y="514"/>
                      <a:pt x="271" y="453"/>
                    </a:cubicBezTo>
                    <a:cubicBezTo>
                      <a:pt x="345" y="392"/>
                      <a:pt x="450" y="294"/>
                      <a:pt x="495" y="236"/>
                    </a:cubicBezTo>
                    <a:cubicBezTo>
                      <a:pt x="541" y="178"/>
                      <a:pt x="541" y="136"/>
                      <a:pt x="543" y="104"/>
                    </a:cubicBezTo>
                    <a:cubicBezTo>
                      <a:pt x="544" y="72"/>
                      <a:pt x="540" y="49"/>
                      <a:pt x="504" y="4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84" name="Freeform 75"/>
              <p:cNvSpPr>
                <a:spLocks/>
              </p:cNvSpPr>
              <p:nvPr/>
            </p:nvSpPr>
            <p:spPr bwMode="white">
              <a:xfrm>
                <a:off x="0" y="0"/>
                <a:ext cx="499" cy="186"/>
              </a:xfrm>
              <a:custGeom>
                <a:avLst/>
                <a:gdLst>
                  <a:gd name="T0" fmla="*/ 462 w 499"/>
                  <a:gd name="T1" fmla="*/ 144 h 186"/>
                  <a:gd name="T2" fmla="*/ 485 w 499"/>
                  <a:gd name="T3" fmla="*/ 112 h 186"/>
                  <a:gd name="T4" fmla="*/ 474 w 499"/>
                  <a:gd name="T5" fmla="*/ 58 h 186"/>
                  <a:gd name="T6" fmla="*/ 411 w 499"/>
                  <a:gd name="T7" fmla="*/ 3 h 186"/>
                  <a:gd name="T8" fmla="*/ 0 w 499"/>
                  <a:gd name="T9" fmla="*/ 0 h 186"/>
                  <a:gd name="T10" fmla="*/ 3 w 499"/>
                  <a:gd name="T11" fmla="*/ 60 h 186"/>
                  <a:gd name="T12" fmla="*/ 162 w 499"/>
                  <a:gd name="T13" fmla="*/ 47 h 186"/>
                  <a:gd name="T14" fmla="*/ 333 w 499"/>
                  <a:gd name="T15" fmla="*/ 73 h 186"/>
                  <a:gd name="T16" fmla="*/ 382 w 499"/>
                  <a:gd name="T17" fmla="*/ 97 h 186"/>
                  <a:gd name="T18" fmla="*/ 379 w 499"/>
                  <a:gd name="T19" fmla="*/ 114 h 186"/>
                  <a:gd name="T20" fmla="*/ 312 w 499"/>
                  <a:gd name="T21" fmla="*/ 87 h 186"/>
                  <a:gd name="T22" fmla="*/ 159 w 499"/>
                  <a:gd name="T23" fmla="*/ 64 h 186"/>
                  <a:gd name="T24" fmla="*/ 3 w 499"/>
                  <a:gd name="T25" fmla="*/ 87 h 186"/>
                  <a:gd name="T26" fmla="*/ 3 w 499"/>
                  <a:gd name="T27" fmla="*/ 150 h 186"/>
                  <a:gd name="T28" fmla="*/ 264 w 499"/>
                  <a:gd name="T29" fmla="*/ 185 h 186"/>
                  <a:gd name="T30" fmla="*/ 462 w 499"/>
                  <a:gd name="T31" fmla="*/ 144 h 18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99" h="186">
                    <a:moveTo>
                      <a:pt x="462" y="144"/>
                    </a:moveTo>
                    <a:cubicBezTo>
                      <a:pt x="499" y="132"/>
                      <a:pt x="483" y="126"/>
                      <a:pt x="485" y="112"/>
                    </a:cubicBezTo>
                    <a:cubicBezTo>
                      <a:pt x="487" y="99"/>
                      <a:pt x="486" y="76"/>
                      <a:pt x="474" y="58"/>
                    </a:cubicBezTo>
                    <a:cubicBezTo>
                      <a:pt x="462" y="40"/>
                      <a:pt x="490" y="13"/>
                      <a:pt x="411" y="3"/>
                    </a:cubicBezTo>
                    <a:lnTo>
                      <a:pt x="0" y="0"/>
                    </a:lnTo>
                    <a:lnTo>
                      <a:pt x="3" y="60"/>
                    </a:lnTo>
                    <a:cubicBezTo>
                      <a:pt x="30" y="68"/>
                      <a:pt x="107" y="45"/>
                      <a:pt x="162" y="47"/>
                    </a:cubicBezTo>
                    <a:cubicBezTo>
                      <a:pt x="217" y="49"/>
                      <a:pt x="296" y="64"/>
                      <a:pt x="333" y="73"/>
                    </a:cubicBezTo>
                    <a:cubicBezTo>
                      <a:pt x="369" y="81"/>
                      <a:pt x="374" y="90"/>
                      <a:pt x="382" y="97"/>
                    </a:cubicBezTo>
                    <a:cubicBezTo>
                      <a:pt x="389" y="104"/>
                      <a:pt x="390" y="116"/>
                      <a:pt x="379" y="114"/>
                    </a:cubicBezTo>
                    <a:cubicBezTo>
                      <a:pt x="367" y="112"/>
                      <a:pt x="350" y="95"/>
                      <a:pt x="312" y="87"/>
                    </a:cubicBezTo>
                    <a:cubicBezTo>
                      <a:pt x="276" y="79"/>
                      <a:pt x="210" y="64"/>
                      <a:pt x="159" y="64"/>
                    </a:cubicBezTo>
                    <a:cubicBezTo>
                      <a:pt x="108" y="64"/>
                      <a:pt x="29" y="73"/>
                      <a:pt x="3" y="87"/>
                    </a:cubicBezTo>
                    <a:lnTo>
                      <a:pt x="3" y="150"/>
                    </a:lnTo>
                    <a:cubicBezTo>
                      <a:pt x="46" y="166"/>
                      <a:pt x="188" y="186"/>
                      <a:pt x="264" y="185"/>
                    </a:cubicBezTo>
                    <a:cubicBezTo>
                      <a:pt x="340" y="184"/>
                      <a:pt x="426" y="156"/>
                      <a:pt x="462" y="144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6185" name="Group 76"/>
              <p:cNvGrpSpPr>
                <a:grpSpLocks/>
              </p:cNvGrpSpPr>
              <p:nvPr/>
            </p:nvGrpSpPr>
            <p:grpSpPr bwMode="auto">
              <a:xfrm>
                <a:off x="1485" y="2469"/>
                <a:ext cx="930" cy="764"/>
                <a:chOff x="3387" y="1456"/>
                <a:chExt cx="1707" cy="1402"/>
              </a:xfrm>
            </p:grpSpPr>
            <p:sp>
              <p:nvSpPr>
                <p:cNvPr id="6202" name="Freeform 77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03" name="Freeform 78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04" name="Freeform 79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6186" name="Group 80"/>
              <p:cNvGrpSpPr>
                <a:grpSpLocks/>
              </p:cNvGrpSpPr>
              <p:nvPr/>
            </p:nvGrpSpPr>
            <p:grpSpPr bwMode="auto">
              <a:xfrm>
                <a:off x="1500" y="90"/>
                <a:ext cx="930" cy="764"/>
                <a:chOff x="3387" y="1456"/>
                <a:chExt cx="1707" cy="1402"/>
              </a:xfrm>
            </p:grpSpPr>
            <p:sp>
              <p:nvSpPr>
                <p:cNvPr id="6199" name="Freeform 81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00" name="Freeform 82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2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201" name="Freeform 83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6187" name="Freeform 84"/>
              <p:cNvSpPr>
                <a:spLocks/>
              </p:cNvSpPr>
              <p:nvPr/>
            </p:nvSpPr>
            <p:spPr bwMode="white">
              <a:xfrm>
                <a:off x="2998" y="3579"/>
                <a:ext cx="678" cy="738"/>
              </a:xfrm>
              <a:custGeom>
                <a:avLst/>
                <a:gdLst>
                  <a:gd name="T0" fmla="*/ 577 w 678"/>
                  <a:gd name="T1" fmla="*/ 17 h 738"/>
                  <a:gd name="T2" fmla="*/ 341 w 678"/>
                  <a:gd name="T3" fmla="*/ 100 h 738"/>
                  <a:gd name="T4" fmla="*/ 54 w 678"/>
                  <a:gd name="T5" fmla="*/ 621 h 738"/>
                  <a:gd name="T6" fmla="*/ 17 w 678"/>
                  <a:gd name="T7" fmla="*/ 735 h 738"/>
                  <a:gd name="T8" fmla="*/ 140 w 678"/>
                  <a:gd name="T9" fmla="*/ 738 h 738"/>
                  <a:gd name="T10" fmla="*/ 198 w 678"/>
                  <a:gd name="T11" fmla="*/ 614 h 738"/>
                  <a:gd name="T12" fmla="*/ 375 w 678"/>
                  <a:gd name="T13" fmla="*/ 292 h 738"/>
                  <a:gd name="T14" fmla="*/ 534 w 678"/>
                  <a:gd name="T15" fmla="*/ 115 h 738"/>
                  <a:gd name="T16" fmla="*/ 559 w 678"/>
                  <a:gd name="T17" fmla="*/ 138 h 738"/>
                  <a:gd name="T18" fmla="*/ 445 w 678"/>
                  <a:gd name="T19" fmla="*/ 264 h 738"/>
                  <a:gd name="T20" fmla="*/ 311 w 678"/>
                  <a:gd name="T21" fmla="*/ 487 h 738"/>
                  <a:gd name="T22" fmla="*/ 188 w 678"/>
                  <a:gd name="T23" fmla="*/ 738 h 738"/>
                  <a:gd name="T24" fmla="*/ 353 w 678"/>
                  <a:gd name="T25" fmla="*/ 738 h 738"/>
                  <a:gd name="T26" fmla="*/ 417 w 678"/>
                  <a:gd name="T27" fmla="*/ 651 h 738"/>
                  <a:gd name="T28" fmla="*/ 638 w 678"/>
                  <a:gd name="T29" fmla="*/ 279 h 738"/>
                  <a:gd name="T30" fmla="*/ 653 w 678"/>
                  <a:gd name="T31" fmla="*/ 85 h 738"/>
                  <a:gd name="T32" fmla="*/ 577 w 678"/>
                  <a:gd name="T33" fmla="*/ 17 h 7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78" h="738">
                    <a:moveTo>
                      <a:pt x="577" y="17"/>
                    </a:moveTo>
                    <a:cubicBezTo>
                      <a:pt x="525" y="19"/>
                      <a:pt x="428" y="0"/>
                      <a:pt x="341" y="100"/>
                    </a:cubicBezTo>
                    <a:cubicBezTo>
                      <a:pt x="253" y="202"/>
                      <a:pt x="108" y="515"/>
                      <a:pt x="54" y="621"/>
                    </a:cubicBezTo>
                    <a:cubicBezTo>
                      <a:pt x="0" y="727"/>
                      <a:pt x="3" y="716"/>
                      <a:pt x="17" y="735"/>
                    </a:cubicBezTo>
                    <a:lnTo>
                      <a:pt x="140" y="738"/>
                    </a:lnTo>
                    <a:cubicBezTo>
                      <a:pt x="170" y="718"/>
                      <a:pt x="159" y="688"/>
                      <a:pt x="198" y="614"/>
                    </a:cubicBezTo>
                    <a:cubicBezTo>
                      <a:pt x="237" y="540"/>
                      <a:pt x="318" y="375"/>
                      <a:pt x="375" y="292"/>
                    </a:cubicBezTo>
                    <a:cubicBezTo>
                      <a:pt x="431" y="209"/>
                      <a:pt x="503" y="140"/>
                      <a:pt x="534" y="115"/>
                    </a:cubicBezTo>
                    <a:cubicBezTo>
                      <a:pt x="565" y="89"/>
                      <a:pt x="574" y="113"/>
                      <a:pt x="559" y="138"/>
                    </a:cubicBezTo>
                    <a:cubicBezTo>
                      <a:pt x="544" y="162"/>
                      <a:pt x="487" y="206"/>
                      <a:pt x="445" y="264"/>
                    </a:cubicBezTo>
                    <a:cubicBezTo>
                      <a:pt x="404" y="323"/>
                      <a:pt x="354" y="408"/>
                      <a:pt x="311" y="487"/>
                    </a:cubicBezTo>
                    <a:cubicBezTo>
                      <a:pt x="268" y="566"/>
                      <a:pt x="181" y="696"/>
                      <a:pt x="188" y="738"/>
                    </a:cubicBezTo>
                    <a:lnTo>
                      <a:pt x="353" y="738"/>
                    </a:lnTo>
                    <a:cubicBezTo>
                      <a:pt x="391" y="724"/>
                      <a:pt x="370" y="727"/>
                      <a:pt x="417" y="651"/>
                    </a:cubicBezTo>
                    <a:cubicBezTo>
                      <a:pt x="464" y="575"/>
                      <a:pt x="599" y="373"/>
                      <a:pt x="638" y="279"/>
                    </a:cubicBezTo>
                    <a:cubicBezTo>
                      <a:pt x="678" y="185"/>
                      <a:pt x="663" y="128"/>
                      <a:pt x="653" y="85"/>
                    </a:cubicBezTo>
                    <a:cubicBezTo>
                      <a:pt x="643" y="41"/>
                      <a:pt x="629" y="14"/>
                      <a:pt x="577" y="17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88" name="Freeform 85"/>
              <p:cNvSpPr>
                <a:spLocks/>
              </p:cNvSpPr>
              <p:nvPr/>
            </p:nvSpPr>
            <p:spPr bwMode="white">
              <a:xfrm rot="-744944">
                <a:off x="3996" y="3377"/>
                <a:ext cx="729" cy="1047"/>
              </a:xfrm>
              <a:custGeom>
                <a:avLst/>
                <a:gdLst>
                  <a:gd name="T0" fmla="*/ 1 w 1456"/>
                  <a:gd name="T1" fmla="*/ 1 h 2088"/>
                  <a:gd name="T2" fmla="*/ 3 w 1456"/>
                  <a:gd name="T3" fmla="*/ 1 h 2088"/>
                  <a:gd name="T4" fmla="*/ 6 w 1456"/>
                  <a:gd name="T5" fmla="*/ 5 h 2088"/>
                  <a:gd name="T6" fmla="*/ 6 w 1456"/>
                  <a:gd name="T7" fmla="*/ 8 h 2088"/>
                  <a:gd name="T8" fmla="*/ 6 w 1456"/>
                  <a:gd name="T9" fmla="*/ 8 h 2088"/>
                  <a:gd name="T10" fmla="*/ 4 w 1456"/>
                  <a:gd name="T11" fmla="*/ 5 h 2088"/>
                  <a:gd name="T12" fmla="*/ 3 w 1456"/>
                  <a:gd name="T13" fmla="*/ 3 h 2088"/>
                  <a:gd name="T14" fmla="*/ 2 w 1456"/>
                  <a:gd name="T15" fmla="*/ 1 h 2088"/>
                  <a:gd name="T16" fmla="*/ 1 w 1456"/>
                  <a:gd name="T17" fmla="*/ 2 h 2088"/>
                  <a:gd name="T18" fmla="*/ 2 w 1456"/>
                  <a:gd name="T19" fmla="*/ 3 h 2088"/>
                  <a:gd name="T20" fmla="*/ 3 w 1456"/>
                  <a:gd name="T21" fmla="*/ 4 h 2088"/>
                  <a:gd name="T22" fmla="*/ 5 w 1456"/>
                  <a:gd name="T23" fmla="*/ 7 h 2088"/>
                  <a:gd name="T24" fmla="*/ 6 w 1456"/>
                  <a:gd name="T25" fmla="*/ 8 h 2088"/>
                  <a:gd name="T26" fmla="*/ 6 w 1456"/>
                  <a:gd name="T27" fmla="*/ 8 h 2088"/>
                  <a:gd name="T28" fmla="*/ 5 w 1456"/>
                  <a:gd name="T29" fmla="*/ 8 h 2088"/>
                  <a:gd name="T30" fmla="*/ 3 w 1456"/>
                  <a:gd name="T31" fmla="*/ 6 h 2088"/>
                  <a:gd name="T32" fmla="*/ 1 w 1456"/>
                  <a:gd name="T33" fmla="*/ 3 h 2088"/>
                  <a:gd name="T34" fmla="*/ 1 w 1456"/>
                  <a:gd name="T35" fmla="*/ 1 h 2088"/>
                  <a:gd name="T36" fmla="*/ 1 w 1456"/>
                  <a:gd name="T37" fmla="*/ 1 h 208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189" name="Freeform 86"/>
              <p:cNvSpPr>
                <a:spLocks/>
              </p:cNvSpPr>
              <p:nvPr/>
            </p:nvSpPr>
            <p:spPr bwMode="white">
              <a:xfrm>
                <a:off x="3685" y="3623"/>
                <a:ext cx="472" cy="726"/>
              </a:xfrm>
              <a:custGeom>
                <a:avLst/>
                <a:gdLst>
                  <a:gd name="T0" fmla="*/ 116 w 472"/>
                  <a:gd name="T1" fmla="*/ 694 h 726"/>
                  <a:gd name="T2" fmla="*/ 41 w 472"/>
                  <a:gd name="T3" fmla="*/ 440 h 726"/>
                  <a:gd name="T4" fmla="*/ 6 w 472"/>
                  <a:gd name="T5" fmla="*/ 148 h 726"/>
                  <a:gd name="T6" fmla="*/ 78 w 472"/>
                  <a:gd name="T7" fmla="*/ 28 h 726"/>
                  <a:gd name="T8" fmla="*/ 222 w 472"/>
                  <a:gd name="T9" fmla="*/ 28 h 726"/>
                  <a:gd name="T10" fmla="*/ 317 w 472"/>
                  <a:gd name="T11" fmla="*/ 196 h 726"/>
                  <a:gd name="T12" fmla="*/ 437 w 472"/>
                  <a:gd name="T13" fmla="*/ 555 h 726"/>
                  <a:gd name="T14" fmla="*/ 458 w 472"/>
                  <a:gd name="T15" fmla="*/ 691 h 726"/>
                  <a:gd name="T16" fmla="*/ 350 w 472"/>
                  <a:gd name="T17" fmla="*/ 694 h 726"/>
                  <a:gd name="T18" fmla="*/ 341 w 472"/>
                  <a:gd name="T19" fmla="*/ 651 h 726"/>
                  <a:gd name="T20" fmla="*/ 198 w 472"/>
                  <a:gd name="T21" fmla="*/ 244 h 726"/>
                  <a:gd name="T22" fmla="*/ 150 w 472"/>
                  <a:gd name="T23" fmla="*/ 172 h 726"/>
                  <a:gd name="T24" fmla="*/ 150 w 472"/>
                  <a:gd name="T25" fmla="*/ 220 h 726"/>
                  <a:gd name="T26" fmla="*/ 269 w 472"/>
                  <a:gd name="T27" fmla="*/ 531 h 726"/>
                  <a:gd name="T28" fmla="*/ 311 w 472"/>
                  <a:gd name="T29" fmla="*/ 691 h 726"/>
                  <a:gd name="T30" fmla="*/ 116 w 472"/>
                  <a:gd name="T31" fmla="*/ 694 h 72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72" h="726">
                    <a:moveTo>
                      <a:pt x="116" y="694"/>
                    </a:moveTo>
                    <a:cubicBezTo>
                      <a:pt x="71" y="652"/>
                      <a:pt x="59" y="531"/>
                      <a:pt x="41" y="440"/>
                    </a:cubicBezTo>
                    <a:cubicBezTo>
                      <a:pt x="23" y="349"/>
                      <a:pt x="0" y="216"/>
                      <a:pt x="6" y="148"/>
                    </a:cubicBezTo>
                    <a:cubicBezTo>
                      <a:pt x="12" y="79"/>
                      <a:pt x="42" y="48"/>
                      <a:pt x="78" y="28"/>
                    </a:cubicBezTo>
                    <a:cubicBezTo>
                      <a:pt x="114" y="8"/>
                      <a:pt x="182" y="0"/>
                      <a:pt x="222" y="28"/>
                    </a:cubicBezTo>
                    <a:cubicBezTo>
                      <a:pt x="261" y="56"/>
                      <a:pt x="281" y="108"/>
                      <a:pt x="317" y="196"/>
                    </a:cubicBezTo>
                    <a:cubicBezTo>
                      <a:pt x="353" y="284"/>
                      <a:pt x="414" y="473"/>
                      <a:pt x="437" y="555"/>
                    </a:cubicBezTo>
                    <a:cubicBezTo>
                      <a:pt x="460" y="637"/>
                      <a:pt x="472" y="668"/>
                      <a:pt x="458" y="691"/>
                    </a:cubicBezTo>
                    <a:lnTo>
                      <a:pt x="350" y="694"/>
                    </a:lnTo>
                    <a:cubicBezTo>
                      <a:pt x="331" y="687"/>
                      <a:pt x="366" y="726"/>
                      <a:pt x="341" y="651"/>
                    </a:cubicBezTo>
                    <a:cubicBezTo>
                      <a:pt x="316" y="576"/>
                      <a:pt x="230" y="323"/>
                      <a:pt x="198" y="244"/>
                    </a:cubicBezTo>
                    <a:cubicBezTo>
                      <a:pt x="166" y="164"/>
                      <a:pt x="158" y="176"/>
                      <a:pt x="150" y="172"/>
                    </a:cubicBezTo>
                    <a:cubicBezTo>
                      <a:pt x="142" y="168"/>
                      <a:pt x="130" y="160"/>
                      <a:pt x="150" y="220"/>
                    </a:cubicBezTo>
                    <a:cubicBezTo>
                      <a:pt x="170" y="280"/>
                      <a:pt x="242" y="453"/>
                      <a:pt x="269" y="531"/>
                    </a:cubicBezTo>
                    <a:cubicBezTo>
                      <a:pt x="296" y="609"/>
                      <a:pt x="337" y="664"/>
                      <a:pt x="311" y="691"/>
                    </a:cubicBezTo>
                    <a:lnTo>
                      <a:pt x="116" y="694"/>
                    </a:lnTo>
                    <a:close/>
                  </a:path>
                </a:pathLst>
              </a:custGeom>
              <a:solidFill>
                <a:schemeClr val="accent2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6190" name="Group 87"/>
              <p:cNvGrpSpPr>
                <a:grpSpLocks/>
              </p:cNvGrpSpPr>
              <p:nvPr/>
            </p:nvGrpSpPr>
            <p:grpSpPr bwMode="auto">
              <a:xfrm>
                <a:off x="3959" y="330"/>
                <a:ext cx="1724" cy="1316"/>
                <a:chOff x="196" y="1100"/>
                <a:chExt cx="2234" cy="1706"/>
              </a:xfrm>
            </p:grpSpPr>
            <p:sp>
              <p:nvSpPr>
                <p:cNvPr id="6194" name="Freeform 8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195" name="Freeform 8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>
                    <a:gd name="T0" fmla="*/ 0 w 980"/>
                    <a:gd name="T1" fmla="*/ 4 h 2408"/>
                    <a:gd name="T2" fmla="*/ 0 w 980"/>
                    <a:gd name="T3" fmla="*/ 2 h 2408"/>
                    <a:gd name="T4" fmla="*/ 0 w 980"/>
                    <a:gd name="T5" fmla="*/ 1 h 2408"/>
                    <a:gd name="T6" fmla="*/ 0 w 980"/>
                    <a:gd name="T7" fmla="*/ 0 h 2408"/>
                    <a:gd name="T8" fmla="*/ 1 w 980"/>
                    <a:gd name="T9" fmla="*/ 0 h 2408"/>
                    <a:gd name="T10" fmla="*/ 2 w 980"/>
                    <a:gd name="T11" fmla="*/ 1 h 2408"/>
                    <a:gd name="T12" fmla="*/ 2 w 980"/>
                    <a:gd name="T13" fmla="*/ 3 h 2408"/>
                    <a:gd name="T14" fmla="*/ 3 w 980"/>
                    <a:gd name="T15" fmla="*/ 6 h 2408"/>
                    <a:gd name="T16" fmla="*/ 3 w 980"/>
                    <a:gd name="T17" fmla="*/ 7 h 2408"/>
                    <a:gd name="T18" fmla="*/ 2 w 980"/>
                    <a:gd name="T19" fmla="*/ 7 h 2408"/>
                    <a:gd name="T20" fmla="*/ 2 w 980"/>
                    <a:gd name="T21" fmla="*/ 6 h 2408"/>
                    <a:gd name="T22" fmla="*/ 2 w 980"/>
                    <a:gd name="T23" fmla="*/ 4 h 2408"/>
                    <a:gd name="T24" fmla="*/ 1 w 980"/>
                    <a:gd name="T25" fmla="*/ 1 h 2408"/>
                    <a:gd name="T26" fmla="*/ 1 w 980"/>
                    <a:gd name="T27" fmla="*/ 1 h 2408"/>
                    <a:gd name="T28" fmla="*/ 1 w 980"/>
                    <a:gd name="T29" fmla="*/ 1 h 2408"/>
                    <a:gd name="T30" fmla="*/ 1 w 980"/>
                    <a:gd name="T31" fmla="*/ 3 h 2408"/>
                    <a:gd name="T32" fmla="*/ 2 w 980"/>
                    <a:gd name="T33" fmla="*/ 5 h 2408"/>
                    <a:gd name="T34" fmla="*/ 2 w 980"/>
                    <a:gd name="T35" fmla="*/ 7 h 2408"/>
                    <a:gd name="T36" fmla="*/ 2 w 980"/>
                    <a:gd name="T37" fmla="*/ 7 h 2408"/>
                    <a:gd name="T38" fmla="*/ 1 w 980"/>
                    <a:gd name="T39" fmla="*/ 6 h 2408"/>
                    <a:gd name="T40" fmla="*/ 0 w 980"/>
                    <a:gd name="T41" fmla="*/ 4 h 240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196" name="Freeform 9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197" name="Freeform 9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0 w 1456"/>
                    <a:gd name="T1" fmla="*/ 0 h 2088"/>
                    <a:gd name="T2" fmla="*/ 2 w 1456"/>
                    <a:gd name="T3" fmla="*/ 0 h 2088"/>
                    <a:gd name="T4" fmla="*/ 4 w 1456"/>
                    <a:gd name="T5" fmla="*/ 4 h 2088"/>
                    <a:gd name="T6" fmla="*/ 4 w 1456"/>
                    <a:gd name="T7" fmla="*/ 6 h 2088"/>
                    <a:gd name="T8" fmla="*/ 4 w 1456"/>
                    <a:gd name="T9" fmla="*/ 6 h 2088"/>
                    <a:gd name="T10" fmla="*/ 3 w 1456"/>
                    <a:gd name="T11" fmla="*/ 4 h 2088"/>
                    <a:gd name="T12" fmla="*/ 2 w 1456"/>
                    <a:gd name="T13" fmla="*/ 2 h 2088"/>
                    <a:gd name="T14" fmla="*/ 1 w 1456"/>
                    <a:gd name="T15" fmla="*/ 0 h 2088"/>
                    <a:gd name="T16" fmla="*/ 0 w 1456"/>
                    <a:gd name="T17" fmla="*/ 1 h 2088"/>
                    <a:gd name="T18" fmla="*/ 1 w 1456"/>
                    <a:gd name="T19" fmla="*/ 1 h 2088"/>
                    <a:gd name="T20" fmla="*/ 2 w 1456"/>
                    <a:gd name="T21" fmla="*/ 3 h 2088"/>
                    <a:gd name="T22" fmla="*/ 3 w 1456"/>
                    <a:gd name="T23" fmla="*/ 5 h 2088"/>
                    <a:gd name="T24" fmla="*/ 4 w 1456"/>
                    <a:gd name="T25" fmla="*/ 6 h 2088"/>
                    <a:gd name="T26" fmla="*/ 4 w 1456"/>
                    <a:gd name="T27" fmla="*/ 6 h 2088"/>
                    <a:gd name="T28" fmla="*/ 3 w 1456"/>
                    <a:gd name="T29" fmla="*/ 6 h 2088"/>
                    <a:gd name="T30" fmla="*/ 1 w 1456"/>
                    <a:gd name="T31" fmla="*/ 4 h 2088"/>
                    <a:gd name="T32" fmla="*/ 0 w 1456"/>
                    <a:gd name="T33" fmla="*/ 2 h 2088"/>
                    <a:gd name="T34" fmla="*/ 0 w 1456"/>
                    <a:gd name="T35" fmla="*/ 0 h 2088"/>
                    <a:gd name="T36" fmla="*/ 0 w 1456"/>
                    <a:gd name="T37" fmla="*/ 0 h 208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198" name="Freeform 9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0 w 2020"/>
                    <a:gd name="T1" fmla="*/ 1 h 688"/>
                    <a:gd name="T2" fmla="*/ 0 w 2020"/>
                    <a:gd name="T3" fmla="*/ 1 h 688"/>
                    <a:gd name="T4" fmla="*/ 0 w 2020"/>
                    <a:gd name="T5" fmla="*/ 0 h 688"/>
                    <a:gd name="T6" fmla="*/ 1 w 2020"/>
                    <a:gd name="T7" fmla="*/ 0 h 688"/>
                    <a:gd name="T8" fmla="*/ 3 w 2020"/>
                    <a:gd name="T9" fmla="*/ 0 h 688"/>
                    <a:gd name="T10" fmla="*/ 5 w 2020"/>
                    <a:gd name="T11" fmla="*/ 0 h 688"/>
                    <a:gd name="T12" fmla="*/ 6 w 2020"/>
                    <a:gd name="T13" fmla="*/ 1 h 688"/>
                    <a:gd name="T14" fmla="*/ 6 w 2020"/>
                    <a:gd name="T15" fmla="*/ 1 h 688"/>
                    <a:gd name="T16" fmla="*/ 5 w 2020"/>
                    <a:gd name="T17" fmla="*/ 1 h 688"/>
                    <a:gd name="T18" fmla="*/ 4 w 2020"/>
                    <a:gd name="T19" fmla="*/ 1 h 688"/>
                    <a:gd name="T20" fmla="*/ 3 w 2020"/>
                    <a:gd name="T21" fmla="*/ 1 h 688"/>
                    <a:gd name="T22" fmla="*/ 1 w 2020"/>
                    <a:gd name="T23" fmla="*/ 1 h 688"/>
                    <a:gd name="T24" fmla="*/ 1 w 2020"/>
                    <a:gd name="T25" fmla="*/ 1 h 688"/>
                    <a:gd name="T26" fmla="*/ 1 w 2020"/>
                    <a:gd name="T27" fmla="*/ 1 h 688"/>
                    <a:gd name="T28" fmla="*/ 1 w 2020"/>
                    <a:gd name="T29" fmla="*/ 1 h 688"/>
                    <a:gd name="T30" fmla="*/ 3 w 2020"/>
                    <a:gd name="T31" fmla="*/ 1 h 688"/>
                    <a:gd name="T32" fmla="*/ 5 w 2020"/>
                    <a:gd name="T33" fmla="*/ 1 h 688"/>
                    <a:gd name="T34" fmla="*/ 5 w 2020"/>
                    <a:gd name="T35" fmla="*/ 2 h 688"/>
                    <a:gd name="T36" fmla="*/ 4 w 2020"/>
                    <a:gd name="T37" fmla="*/ 2 h 688"/>
                    <a:gd name="T38" fmla="*/ 2 w 2020"/>
                    <a:gd name="T39" fmla="*/ 2 h 688"/>
                    <a:gd name="T40" fmla="*/ 0 w 2020"/>
                    <a:gd name="T41" fmla="*/ 1 h 68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6191" name="Group 93"/>
              <p:cNvGrpSpPr>
                <a:grpSpLocks/>
              </p:cNvGrpSpPr>
              <p:nvPr/>
            </p:nvGrpSpPr>
            <p:grpSpPr bwMode="auto">
              <a:xfrm>
                <a:off x="151" y="-2"/>
                <a:ext cx="209" cy="4316"/>
                <a:chOff x="1834" y="-2"/>
                <a:chExt cx="209" cy="4316"/>
              </a:xfrm>
            </p:grpSpPr>
            <p:sp>
              <p:nvSpPr>
                <p:cNvPr id="6192" name="Freeform 94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6193" name="Freeform 95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0 w 110"/>
                    <a:gd name="T1" fmla="*/ 613 h 2131"/>
                    <a:gd name="T2" fmla="*/ 0 w 110"/>
                    <a:gd name="T3" fmla="*/ 279 h 2131"/>
                    <a:gd name="T4" fmla="*/ 0 w 110"/>
                    <a:gd name="T5" fmla="*/ 105 h 2131"/>
                    <a:gd name="T6" fmla="*/ 0 w 110"/>
                    <a:gd name="T7" fmla="*/ 37 h 2131"/>
                    <a:gd name="T8" fmla="*/ 0 w 110"/>
                    <a:gd name="T9" fmla="*/ 5 h 2131"/>
                    <a:gd name="T10" fmla="*/ 0 w 110"/>
                    <a:gd name="T11" fmla="*/ 5 h 2131"/>
                    <a:gd name="T12" fmla="*/ 0 w 110"/>
                    <a:gd name="T13" fmla="*/ 41 h 2131"/>
                    <a:gd name="T14" fmla="*/ 0 w 110"/>
                    <a:gd name="T15" fmla="*/ 170 h 2131"/>
                    <a:gd name="T16" fmla="*/ 0 w 110"/>
                    <a:gd name="T17" fmla="*/ 475 h 2131"/>
                    <a:gd name="T18" fmla="*/ 0 w 110"/>
                    <a:gd name="T19" fmla="*/ 1097 h 2131"/>
                    <a:gd name="T20" fmla="*/ 0 w 110"/>
                    <a:gd name="T21" fmla="*/ 2073 h 2131"/>
                    <a:gd name="T22" fmla="*/ 0 w 110"/>
                    <a:gd name="T23" fmla="*/ 2628 h 2131"/>
                    <a:gd name="T24" fmla="*/ 0 w 110"/>
                    <a:gd name="T25" fmla="*/ 2737 h 2131"/>
                    <a:gd name="T26" fmla="*/ 0 w 110"/>
                    <a:gd name="T27" fmla="*/ 2737 h 2131"/>
                    <a:gd name="T28" fmla="*/ 0 w 110"/>
                    <a:gd name="T29" fmla="*/ 1904 h 2131"/>
                    <a:gd name="T30" fmla="*/ 0 w 110"/>
                    <a:gd name="T31" fmla="*/ 613 h 213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6153" name="Rectangle 96"/>
            <p:cNvSpPr>
              <a:spLocks noChangeArrowheads="1"/>
            </p:cNvSpPr>
            <p:nvPr/>
          </p:nvSpPr>
          <p:spPr bwMode="gray">
            <a:xfrm>
              <a:off x="813" y="3"/>
              <a:ext cx="4945" cy="950"/>
            </a:xfrm>
            <a:prstGeom prst="rect">
              <a:avLst/>
            </a:prstGeom>
            <a:solidFill>
              <a:schemeClr val="folHlink">
                <a:alpha val="50195"/>
              </a:schemeClr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6154" name="Rectangle 97"/>
            <p:cNvSpPr>
              <a:spLocks noChangeArrowheads="1"/>
            </p:cNvSpPr>
            <p:nvPr/>
          </p:nvSpPr>
          <p:spPr bwMode="auto">
            <a:xfrm>
              <a:off x="1963" y="908"/>
              <a:ext cx="3793" cy="5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Palatino Linotype" panose="0204050205050503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291F671-D237-4E59-82D8-9E5E586705B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000000"/>
                </a:solidFill>
                <a:latin typeface="Franklin Gothic Medium" panose="020B0603020102020204" pitchFamily="34" charset="0"/>
              </a:defRPr>
            </a:lvl1pPr>
          </a:lstStyle>
          <a:p>
            <a:pPr>
              <a:defRPr/>
            </a:pPr>
            <a:fld id="{74D01F1F-36B8-461E-8512-7079FD113D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 b="1">
          <a:solidFill>
            <a:srgbClr val="16151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rgbClr val="16151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rgbClr val="16151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rgbClr val="161514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61514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61514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61514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61514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61514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000000"/>
                </a:solidFill>
                <a:latin typeface="Franklin Gothic Medium" panose="020B0603020102020204" pitchFamily="34" charset="0"/>
              </a:defRPr>
            </a:lvl1pPr>
          </a:lstStyle>
          <a:p>
            <a:pPr>
              <a:defRPr/>
            </a:pPr>
            <a:fld id="{2E9EDCD9-E847-4DAB-B8D8-7484D7B7D55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D0D0D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 b="1">
          <a:solidFill>
            <a:srgbClr val="16151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rgbClr val="16151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rgbClr val="16151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rgbClr val="161514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61514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61514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61514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61514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61514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>
            <a:spLocks noGrp="1"/>
          </p:cNvSpPr>
          <p:nvPr>
            <p:ph type="title"/>
          </p:nvPr>
        </p:nvSpPr>
        <p:spPr>
          <a:xfrm>
            <a:off x="428625" y="928688"/>
            <a:ext cx="8229600" cy="2808287"/>
          </a:xfrm>
        </p:spPr>
        <p:txBody>
          <a:bodyPr/>
          <a:lstStyle/>
          <a:p>
            <a:pPr eaLnBrk="1" hangingPunct="1"/>
            <a:r>
              <a:rPr altLang="zh-TW" sz="4800" dirty="0" smtClean="0"/>
              <a:t>臺北市</a:t>
            </a:r>
            <a:r>
              <a:rPr lang="en-US" altLang="zh-TW" sz="4800" dirty="0" smtClean="0"/>
              <a:t>103</a:t>
            </a:r>
            <a:r>
              <a:rPr altLang="zh-TW" sz="4800" dirty="0" smtClean="0"/>
              <a:t>至</a:t>
            </a:r>
            <a:r>
              <a:rPr lang="en-US" altLang="zh-TW" sz="4800" dirty="0" smtClean="0"/>
              <a:t>107</a:t>
            </a:r>
            <a:r>
              <a:rPr altLang="zh-TW" sz="4800" dirty="0" smtClean="0"/>
              <a:t>學年度</a:t>
            </a:r>
            <a:r>
              <a:rPr sz="4800" dirty="0" smtClean="0"/>
              <a:t>公私立高中職校務暨專業類科</a:t>
            </a:r>
            <a:r>
              <a:rPr lang="en-US" altLang="zh-TW" sz="4800" dirty="0" smtClean="0"/>
              <a:t/>
            </a:r>
            <a:br>
              <a:rPr lang="en-US" altLang="zh-TW" sz="4800" dirty="0" smtClean="0"/>
            </a:br>
            <a:r>
              <a:rPr sz="4800" dirty="0" smtClean="0"/>
              <a:t>評鑑實施計畫</a:t>
            </a:r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457200" y="4187825"/>
            <a:ext cx="8229600" cy="2336800"/>
          </a:xfrm>
        </p:spPr>
        <p:txBody>
          <a:bodyPr/>
          <a:lstStyle/>
          <a:p>
            <a:pPr indent="0" algn="ctr" eaLnBrk="1" hangingPunct="1">
              <a:buFontTx/>
              <a:buNone/>
            </a:pPr>
            <a:r>
              <a:rPr lang="zh-TW" altLang="zh-TW" dirty="0" smtClean="0">
                <a:solidFill>
                  <a:schemeClr val="tx1"/>
                </a:solidFill>
                <a:latin typeface="標楷體" panose="03000509000000000000" pitchFamily="65" charset="-120"/>
              </a:rPr>
              <a:t>臺北市立大學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pPr indent="0" algn="ctr" eaLnBrk="1" hangingPunct="1">
              <a:buFontTx/>
              <a:buNone/>
            </a:pPr>
            <a:r>
              <a:rPr lang="zh-TW" altLang="zh-TW" dirty="0" smtClean="0">
                <a:solidFill>
                  <a:schemeClr val="tx1"/>
                </a:solidFill>
                <a:latin typeface="標楷體" panose="03000509000000000000" pitchFamily="65" charset="-120"/>
              </a:rPr>
              <a:t>教育行政與評鑑研究所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pPr indent="0" algn="ctr" eaLnBrk="1" hangingPunct="1">
              <a:buFontTx/>
              <a:buNone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</a:rPr>
              <a:t>丁一顧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</a:rPr>
              <a:t>  教授、何希慧　教授</a:t>
            </a:r>
            <a:endParaRPr lang="zh-TW" altLang="zh-TW" dirty="0" smtClean="0">
              <a:solidFill>
                <a:schemeClr val="tx1"/>
              </a:solidFill>
              <a:latin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評鑑組織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800" dirty="0">
                <a:solidFill>
                  <a:srgbClr val="FF0000"/>
                </a:solidFill>
              </a:rPr>
              <a:t>五、評鑑組織</a:t>
            </a:r>
          </a:p>
          <a:p>
            <a:pPr marL="0" indent="0" algn="just">
              <a:buNone/>
            </a:pPr>
            <a:r>
              <a:rPr lang="zh-TW" altLang="zh-TW" sz="2800" dirty="0"/>
              <a:t>（一）臺北市高中職校務暨專業類科評鑑指導委員會：</a:t>
            </a:r>
            <a:r>
              <a:rPr lang="zh-TW" altLang="zh-TW" sz="2800" b="0" dirty="0"/>
              <a:t>由本局相關單位組成，綜合企劃科主辦，負責評鑑政策制定、計畫核定、行政協調及執行事宜</a:t>
            </a:r>
            <a:r>
              <a:rPr lang="zh-TW" altLang="zh-TW" sz="2800" b="0" dirty="0" smtClean="0"/>
              <a:t>。</a:t>
            </a:r>
            <a:endParaRPr lang="en-US" altLang="zh-TW" sz="2800" b="0" dirty="0" smtClean="0"/>
          </a:p>
          <a:p>
            <a:pPr marL="0" indent="0" algn="just">
              <a:buNone/>
            </a:pPr>
            <a:r>
              <a:rPr lang="zh-TW" altLang="zh-TW" sz="2800" dirty="0"/>
              <a:t>（二）臺北市高中職校務暨專業類科評鑑規劃與執行小組：</a:t>
            </a:r>
            <a:r>
              <a:rPr lang="zh-TW" altLang="zh-TW" sz="2800" b="0" dirty="0"/>
              <a:t>由臺北市立大學邀集相關人員組成之，負責評鑑之規劃、研究、執行與檢討事宜。</a:t>
            </a:r>
          </a:p>
          <a:p>
            <a:pPr marL="0" indent="0" algn="just">
              <a:buNone/>
            </a:pPr>
            <a:r>
              <a:rPr lang="zh-TW" altLang="zh-TW" sz="2800" dirty="0"/>
              <a:t>（三）學校自我評鑑委員會：</a:t>
            </a:r>
            <a:r>
              <a:rPr lang="zh-TW" altLang="zh-TW" sz="2800" b="0" dirty="0"/>
              <a:t>由各校校長召集學校行政人員、教師代表、家長代表組成自我評鑑委員會，負責學校自我評鑑之規劃執行、與改善事宜。</a:t>
            </a:r>
            <a:endParaRPr lang="zh-TW" altLang="en-US" sz="28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803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評鑑</a:t>
            </a:r>
            <a:r>
              <a:rPr altLang="zh-TW" dirty="0" smtClean="0"/>
              <a:t>範疇</a:t>
            </a:r>
            <a:r>
              <a:rPr lang="zh-TW" altLang="en-US" dirty="0" smtClean="0"/>
              <a:t>及項目內容</a:t>
            </a:r>
            <a:r>
              <a:rPr lang="en-US" altLang="zh-TW" dirty="0" smtClean="0"/>
              <a:t>(1/3)</a:t>
            </a:r>
            <a:endParaRPr dirty="0" smtClean="0"/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59" cy="5074568"/>
          </a:xfrm>
        </p:spPr>
        <p:txBody>
          <a:bodyPr/>
          <a:lstStyle/>
          <a:p>
            <a:pPr marL="0" indent="0" algn="just">
              <a:buNone/>
            </a:pPr>
            <a:r>
              <a:rPr lang="zh-TW" altLang="en-US" sz="2600" dirty="0" smtClean="0">
                <a:solidFill>
                  <a:srgbClr val="FF0000"/>
                </a:solidFill>
              </a:rPr>
              <a:t>六、評鑑範疇及項目內容</a:t>
            </a:r>
            <a:endParaRPr lang="en-US" altLang="zh-TW" sz="26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zh-TW" altLang="en-US" sz="2600" b="0" dirty="0" smtClean="0"/>
              <a:t>        </a:t>
            </a:r>
            <a:r>
              <a:rPr lang="zh-TW" altLang="zh-TW" sz="2600" b="0" dirty="0" smtClean="0"/>
              <a:t>本評鑑包含</a:t>
            </a:r>
            <a:r>
              <a:rPr lang="zh-TW" altLang="zh-TW" sz="2600" b="0" dirty="0" smtClean="0">
                <a:solidFill>
                  <a:srgbClr val="FF0000"/>
                </a:solidFill>
              </a:rPr>
              <a:t>校務評鑑</a:t>
            </a:r>
            <a:r>
              <a:rPr lang="zh-TW" altLang="zh-TW" sz="2600" b="0" dirty="0" smtClean="0"/>
              <a:t>及</a:t>
            </a:r>
            <a:r>
              <a:rPr lang="zh-TW" altLang="zh-TW" sz="2600" b="0" dirty="0" smtClean="0">
                <a:solidFill>
                  <a:srgbClr val="FF0000"/>
                </a:solidFill>
              </a:rPr>
              <a:t>專業類科評鑑</a:t>
            </a:r>
            <a:r>
              <a:rPr lang="zh-TW" altLang="zh-TW" sz="2600" b="0" dirty="0" smtClean="0"/>
              <a:t>，受評學校</a:t>
            </a:r>
            <a:r>
              <a:rPr lang="zh-TW" altLang="zh-TW" sz="2600" b="0" dirty="0" smtClean="0">
                <a:solidFill>
                  <a:srgbClr val="FF0000"/>
                </a:solidFill>
              </a:rPr>
              <a:t>均需接受校務評鑑（含教學訪視）</a:t>
            </a:r>
            <a:r>
              <a:rPr lang="zh-TW" altLang="zh-TW" sz="2600" b="0" dirty="0" smtClean="0"/>
              <a:t>。設有職業類科或專門學程之學校除在校務評鑑部分增列</a:t>
            </a:r>
            <a:r>
              <a:rPr lang="zh-TW" altLang="zh-TW" sz="2600" b="0" dirty="0" smtClean="0">
                <a:solidFill>
                  <a:srgbClr val="FF0000"/>
                </a:solidFill>
              </a:rPr>
              <a:t>實習輔導與產業合作</a:t>
            </a:r>
            <a:r>
              <a:rPr lang="zh-TW" altLang="zh-TW" sz="2600" b="0" dirty="0" smtClean="0"/>
              <a:t>外，另需接受</a:t>
            </a:r>
            <a:r>
              <a:rPr lang="zh-TW" altLang="zh-TW" sz="2600" b="0" dirty="0" smtClean="0">
                <a:solidFill>
                  <a:srgbClr val="FF0000"/>
                </a:solidFill>
              </a:rPr>
              <a:t>專業類科評鑑</a:t>
            </a:r>
            <a:r>
              <a:rPr lang="zh-TW" altLang="zh-TW" sz="2600" b="0" dirty="0" smtClean="0"/>
              <a:t>。</a:t>
            </a:r>
            <a:endParaRPr lang="en-US" altLang="zh-TW" sz="2600" b="0" dirty="0"/>
          </a:p>
          <a:p>
            <a:pPr marL="0" indent="0" algn="just">
              <a:buNone/>
            </a:pPr>
            <a:r>
              <a:rPr lang="zh-TW" altLang="zh-TW" sz="2400" dirty="0" smtClean="0"/>
              <a:t>（</a:t>
            </a:r>
            <a:r>
              <a:rPr lang="zh-TW" altLang="zh-TW" sz="2400" dirty="0"/>
              <a:t>一）不同學校類型之評鑑範疇</a:t>
            </a:r>
            <a:endParaRPr lang="en-US" altLang="zh-TW" sz="2400" dirty="0"/>
          </a:p>
          <a:p>
            <a:endParaRPr lang="zh-TW" altLang="en-US" sz="2800" dirty="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592165"/>
              </p:ext>
            </p:extLst>
          </p:nvPr>
        </p:nvGraphicFramePr>
        <p:xfrm>
          <a:off x="323850" y="3457929"/>
          <a:ext cx="8424864" cy="3237448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2123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1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67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51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1064">
                <a:tc rowSpan="2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學校類型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校務評鑑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專業類科評鑑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</a:rPr>
                        <a:t>教學訪視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10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向度一至向度七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向度八</a:t>
                      </a: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</a:rPr>
                        <a:t>董事會設置與經營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</a:rPr>
                        <a:t>向度九</a:t>
                      </a: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</a:rPr>
                        <a:t>實習輔導與產業合作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06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市立高中</a:t>
                      </a:r>
                      <a:r>
                        <a:rPr lang="en-US" sz="1600" b="1" kern="100" dirty="0">
                          <a:effectLst/>
                        </a:rPr>
                        <a:t>(</a:t>
                      </a:r>
                      <a:r>
                        <a:rPr lang="zh-TW" sz="1600" b="1" kern="100" dirty="0">
                          <a:effectLst/>
                        </a:rPr>
                        <a:t>含完全中學</a:t>
                      </a:r>
                      <a:r>
                        <a:rPr lang="en-US" sz="1600" b="1" kern="100" dirty="0">
                          <a:effectLst/>
                        </a:rPr>
                        <a:t>)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06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市立高職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r>
                        <a:rPr kumimoji="0" lang="en-US" altLang="zh-TW" sz="16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endParaRPr kumimoji="0" lang="zh-TW" altLang="en-US" sz="16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06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市立綜合高中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06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私立高中</a:t>
                      </a:r>
                      <a:r>
                        <a:rPr lang="en-US" sz="1600" b="1" kern="100" dirty="0">
                          <a:effectLst/>
                        </a:rPr>
                        <a:t>(</a:t>
                      </a:r>
                      <a:r>
                        <a:rPr lang="zh-TW" sz="1600" b="1" kern="100" dirty="0">
                          <a:effectLst/>
                        </a:rPr>
                        <a:t>含完全中學</a:t>
                      </a:r>
                      <a:r>
                        <a:rPr lang="en-US" sz="1600" b="1" kern="100" dirty="0">
                          <a:effectLst/>
                        </a:rPr>
                        <a:t>)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616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私立高中</a:t>
                      </a:r>
                      <a:r>
                        <a:rPr lang="en-US" sz="1600" b="1" kern="100" dirty="0">
                          <a:effectLst/>
                        </a:rPr>
                        <a:t>(</a:t>
                      </a:r>
                      <a:r>
                        <a:rPr lang="zh-TW" sz="1600" b="1" kern="100" dirty="0">
                          <a:effectLst/>
                        </a:rPr>
                        <a:t>附設職業類科</a:t>
                      </a:r>
                      <a:r>
                        <a:rPr lang="en-US" sz="1600" b="1" kern="100" dirty="0">
                          <a:effectLst/>
                        </a:rPr>
                        <a:t>)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06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私立高職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r>
                        <a:rPr lang="en-US" altLang="zh-TW" sz="1600" kern="100" dirty="0" smtClean="0">
                          <a:effectLst/>
                        </a:rPr>
                        <a:t>V</a:t>
                      </a:r>
                      <a:endParaRPr lang="zh-TW" altLang="zh-TW" sz="1600" kern="100" dirty="0" smtClean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06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私立綜合高中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評鑑範疇及項目內容</a:t>
            </a:r>
            <a:r>
              <a:rPr lang="en-US" altLang="zh-TW" dirty="0" smtClean="0"/>
              <a:t>(2/3)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217443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500" dirty="0"/>
              <a:t>（二）校務評鑑之項目內容</a:t>
            </a:r>
          </a:p>
          <a:p>
            <a:pPr marL="0" indent="0" algn="just">
              <a:buNone/>
            </a:pPr>
            <a:r>
              <a:rPr lang="en-US" altLang="zh-TW" sz="2700" b="0" dirty="0" smtClean="0"/>
              <a:t> </a:t>
            </a:r>
            <a:r>
              <a:rPr lang="zh-TW" altLang="en-US" sz="2700" b="0" dirty="0" smtClean="0"/>
              <a:t>      </a:t>
            </a:r>
            <a:r>
              <a:rPr lang="zh-TW" altLang="zh-TW" sz="2200" b="0" dirty="0" smtClean="0"/>
              <a:t>本</a:t>
            </a:r>
            <a:r>
              <a:rPr lang="zh-TW" altLang="zh-TW" sz="2200" b="0" dirty="0"/>
              <a:t>次校務評鑑同時整合本局原有</a:t>
            </a:r>
            <a:r>
              <a:rPr lang="zh-TW" altLang="zh-TW" sz="2200" b="0" u="sng" dirty="0"/>
              <a:t>性別平等教育專案評鑑、中等以下學校體育及衛生保健（含環境教育）評鑑、資訊科技融入教學暨行政應用評鑑、校園無障礙環境檢視、校園防災教育實況訪視、學校校舍安全管理檢核、家庭教育課程及活動</a:t>
            </a:r>
            <a:r>
              <a:rPr lang="zh-TW" altLang="zh-TW" sz="2200" b="0" dirty="0"/>
              <a:t>等相關活動指標等，並融合本市優質學校評選指標作系統性之規劃</a:t>
            </a:r>
            <a:r>
              <a:rPr lang="zh-TW" altLang="zh-TW" sz="2200" b="0" dirty="0" smtClean="0"/>
              <a:t>。</a:t>
            </a:r>
            <a:endParaRPr lang="en-US" altLang="zh-TW" sz="2200" b="0" dirty="0" smtClean="0"/>
          </a:p>
          <a:p>
            <a:pPr marL="0" indent="0" algn="just">
              <a:buNone/>
            </a:pPr>
            <a:endParaRPr lang="zh-TW" altLang="zh-TW" sz="2700" b="0" dirty="0"/>
          </a:p>
          <a:p>
            <a:pPr marL="0" indent="0">
              <a:buNone/>
            </a:pPr>
            <a:r>
              <a:rPr lang="zh-TW" altLang="en-US" sz="2700" b="0" dirty="0" smtClean="0"/>
              <a:t>       </a:t>
            </a:r>
            <a:endParaRPr lang="zh-TW" altLang="en-US" sz="27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12</a:t>
            </a:fld>
            <a:endParaRPr lang="en-US" altLang="zh-TW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477938"/>
              </p:ext>
            </p:extLst>
          </p:nvPr>
        </p:nvGraphicFramePr>
        <p:xfrm>
          <a:off x="107504" y="3207669"/>
          <a:ext cx="8928992" cy="353369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871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評鑑向度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1438" marR="91438" marT="45739" marB="4573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評鑑向度</a:t>
                      </a:r>
                    </a:p>
                  </a:txBody>
                  <a:tcPr marL="91438" marR="91438" marT="45739" marB="457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79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一、學校領導與行政</a:t>
                      </a:r>
                      <a:r>
                        <a:rPr lang="zh-TW" sz="16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管理</a:t>
                      </a:r>
                      <a:endParaRPr lang="en-US" altLang="zh-TW" sz="1600" b="1" kern="100" dirty="0" smtClean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14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整併</a:t>
                      </a:r>
                      <a:r>
                        <a:rPr lang="zh-TW" altLang="zh-TW" sz="14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性別平等教育</a:t>
                      </a:r>
                      <a:r>
                        <a:rPr lang="zh-TW" altLang="zh-TW" sz="14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專案評鑑</a:t>
                      </a:r>
                      <a:r>
                        <a:rPr lang="en-US" altLang="zh-TW" sz="16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)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六、學生輔導</a:t>
                      </a:r>
                      <a:r>
                        <a:rPr lang="zh-TW" sz="16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與</a:t>
                      </a:r>
                      <a:r>
                        <a:rPr lang="zh-TW" altLang="en-US" sz="16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特殊教育</a:t>
                      </a:r>
                      <a:endParaRPr lang="en-US" altLang="zh-TW" sz="1600" b="1" kern="100" dirty="0" smtClean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12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整併</a:t>
                      </a:r>
                      <a:r>
                        <a:rPr lang="zh-TW" altLang="zh-TW" sz="1200" b="1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校園無障礙環境檢視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、</a:t>
                      </a:r>
                      <a:r>
                        <a:rPr lang="zh-TW" altLang="zh-TW" sz="1200" b="1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家庭教育課程及活動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等相關活動指標</a:t>
                      </a:r>
                      <a:r>
                        <a:rPr lang="en-US" altLang="zh-TW" sz="16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)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79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二、課程發展與評鑑運用</a:t>
                      </a: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七、校園環境</a:t>
                      </a:r>
                      <a:r>
                        <a:rPr lang="zh-TW" sz="16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與</a:t>
                      </a:r>
                      <a:r>
                        <a:rPr lang="zh-TW" altLang="en-US" sz="16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資源統整</a:t>
                      </a:r>
                      <a:endParaRPr lang="en-US" altLang="zh-TW" sz="1600" b="1" kern="100" dirty="0" smtClean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12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整併</a:t>
                      </a:r>
                      <a:r>
                        <a:rPr lang="zh-TW" altLang="zh-TW" sz="1200" b="1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資訊科技融入教學暨行政應用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評鑑、</a:t>
                      </a:r>
                      <a:r>
                        <a:rPr lang="zh-TW" altLang="zh-TW" sz="1200" b="1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學校校舍安全管理檢核</a:t>
                      </a:r>
                      <a:r>
                        <a:rPr lang="en-US" altLang="zh-TW" sz="16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)</a:t>
                      </a: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3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三、教師教學與專業發展</a:t>
                      </a: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八、</a:t>
                      </a:r>
                      <a:r>
                        <a:rPr lang="zh-TW" altLang="en-US" sz="16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董事會設置與經營</a:t>
                      </a:r>
                      <a:endParaRPr lang="en-US" altLang="zh-TW" sz="1600" b="1" kern="100" dirty="0" smtClean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    </a:t>
                      </a:r>
                      <a:r>
                        <a:rPr lang="en-US" altLang="zh-TW" sz="14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zh-TW" sz="1400" b="1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私立學校</a:t>
                      </a:r>
                      <a:r>
                        <a:rPr lang="zh-TW" altLang="zh-TW" sz="14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適用</a:t>
                      </a:r>
                      <a:r>
                        <a:rPr lang="zh-TW" altLang="en-US" sz="14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）</a:t>
                      </a:r>
                      <a:endParaRPr lang="zh-TW" sz="1200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7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四、學生學習與成效表現</a:t>
                      </a: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九</a:t>
                      </a:r>
                      <a:r>
                        <a:rPr lang="zh-TW" sz="16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、</a:t>
                      </a:r>
                      <a:r>
                        <a:rPr lang="zh-TW" altLang="zh-TW" sz="1600" b="1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實習輔導與產業合作</a:t>
                      </a:r>
                      <a:endParaRPr lang="en-US" altLang="zh-TW" sz="1600" b="1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　 </a:t>
                      </a:r>
                      <a:r>
                        <a:rPr lang="en-US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設有</a:t>
                      </a:r>
                      <a:r>
                        <a:rPr lang="zh-TW" altLang="zh-TW" sz="1200" b="1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職業類科</a:t>
                      </a:r>
                      <a:r>
                        <a:rPr lang="zh-TW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或</a:t>
                      </a:r>
                      <a:r>
                        <a:rPr lang="zh-TW" altLang="zh-TW" sz="1200" b="1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專門學程</a:t>
                      </a:r>
                      <a:r>
                        <a:rPr lang="zh-TW" altLang="zh-TW" sz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適用</a:t>
                      </a:r>
                      <a:r>
                        <a:rPr lang="zh-TW" altLang="en-US" sz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）</a:t>
                      </a:r>
                      <a:endParaRPr lang="zh-TW" sz="1100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6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五、學生事務</a:t>
                      </a:r>
                      <a:r>
                        <a:rPr lang="zh-TW" sz="16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與</a:t>
                      </a:r>
                      <a:r>
                        <a:rPr lang="zh-TW" altLang="en-US" sz="16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公</a:t>
                      </a:r>
                      <a:r>
                        <a:rPr lang="zh-TW" sz="1600" b="1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民素養</a:t>
                      </a:r>
                      <a:endParaRPr lang="en-US" altLang="zh-TW" sz="1600" b="1" kern="100" dirty="0" smtClean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(</a:t>
                      </a:r>
                      <a:r>
                        <a:rPr lang="zh-TW" altLang="en-US" sz="12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整併</a:t>
                      </a:r>
                      <a:r>
                        <a:rPr lang="zh-TW" altLang="zh-TW" sz="1200" b="1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中等以下學校體育及衛生保健（含環境教育）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評鑑、</a:t>
                      </a:r>
                      <a:r>
                        <a:rPr lang="zh-TW" altLang="zh-TW" sz="1200" b="1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校園防災教育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實況訪視</a:t>
                      </a:r>
                      <a:r>
                        <a:rPr lang="en-US" altLang="zh-TW" sz="1100" kern="100" dirty="0" smtClean="0"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)</a:t>
                      </a:r>
                      <a:endParaRPr lang="zh-TW" sz="1100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kern="100" dirty="0"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4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評鑑範疇及項目內容</a:t>
            </a:r>
            <a:r>
              <a:rPr lang="en-US" altLang="zh-TW" dirty="0" smtClean="0"/>
              <a:t>(3/3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073427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500" dirty="0"/>
              <a:t>（三）專業類科評鑑之項目內容</a:t>
            </a:r>
          </a:p>
          <a:p>
            <a:pPr marL="0" indent="0">
              <a:buNone/>
            </a:pPr>
            <a:r>
              <a:rPr lang="zh-TW" altLang="en-US" sz="2200" b="0" dirty="0" smtClean="0"/>
              <a:t>        </a:t>
            </a:r>
            <a:r>
              <a:rPr lang="zh-TW" altLang="zh-TW" sz="2200" b="0" dirty="0" smtClean="0"/>
              <a:t>專業</a:t>
            </a:r>
            <a:r>
              <a:rPr lang="zh-TW" altLang="zh-TW" sz="2200" b="0" dirty="0"/>
              <a:t>類科評鑑包含評鑑項目、評鑑指標和參考效標。</a:t>
            </a:r>
            <a:r>
              <a:rPr lang="zh-TW" altLang="zh-TW" sz="2200" b="0" u="sng" dirty="0"/>
              <a:t>評鑑項目分為「科培育目標」、「科師資」、「科課程」、「科教學」、「科儀器設施」、「科行政管理」及「科績效表現、特色與其他」等七項</a:t>
            </a:r>
            <a:r>
              <a:rPr lang="zh-TW" altLang="zh-TW" sz="2200" b="0" dirty="0"/>
              <a:t>。</a:t>
            </a:r>
            <a:endParaRPr lang="zh-TW" altLang="en-US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264811"/>
              </p:ext>
            </p:extLst>
          </p:nvPr>
        </p:nvGraphicFramePr>
        <p:xfrm>
          <a:off x="251521" y="2708919"/>
          <a:ext cx="8640958" cy="3888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3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1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59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評鑑項目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評鑑指標數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指標內容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科培育目標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包含科目標發展、科目標共識等</a:t>
                      </a: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項。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科師資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包含科師資專長、科師資調配、教師專業成長等</a:t>
                      </a: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項。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科課程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包含科課程計畫、科課程架構、科課程內容等</a:t>
                      </a: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項。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科教學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包含科教學準備、科教學實施、科教學資源應用等</a:t>
                      </a: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項。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科儀器設施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包含科教學設備、科設施管理等</a:t>
                      </a: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項。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科行政管理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包含科主任領導、科制度組織、科行政運作等</a:t>
                      </a: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項。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科績效表現、特色與其他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sz="16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包含科績效表現、科特色發展等</a:t>
                      </a: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項。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0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實施方式</a:t>
            </a:r>
            <a:r>
              <a:rPr lang="en-US" altLang="zh-TW" dirty="0" smtClean="0"/>
              <a:t>(1/4)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217443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2600" dirty="0">
                <a:solidFill>
                  <a:srgbClr val="FF0000"/>
                </a:solidFill>
              </a:rPr>
              <a:t>七、實施方式</a:t>
            </a:r>
            <a:endParaRPr lang="en-US" altLang="zh-TW" sz="2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zh-TW" altLang="en-US" sz="2300" dirty="0" smtClean="0"/>
              <a:t>        </a:t>
            </a:r>
            <a:r>
              <a:rPr lang="zh-TW" altLang="zh-TW" sz="2100" b="0" dirty="0" smtClean="0"/>
              <a:t>包括</a:t>
            </a:r>
            <a:r>
              <a:rPr lang="zh-TW" altLang="zh-TW" sz="2100" b="0" dirty="0"/>
              <a:t>評鑑規劃、評鑑計畫學校說明會、學校自我評鑑、評鑑委員研習、實地評鑑及追蹤評鑑等方式</a:t>
            </a:r>
            <a:r>
              <a:rPr lang="zh-TW" altLang="zh-TW" sz="2100" b="0" dirty="0" smtClean="0"/>
              <a:t>。</a:t>
            </a:r>
            <a:r>
              <a:rPr lang="en-US" altLang="zh-TW" sz="2100" b="0" dirty="0"/>
              <a:t> </a:t>
            </a:r>
            <a:endParaRPr lang="zh-TW" altLang="zh-TW" sz="21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zh-TW" sz="2100" dirty="0">
                <a:solidFill>
                  <a:srgbClr val="FF0000"/>
                </a:solidFill>
              </a:rPr>
              <a:t>（一）評鑑規劃</a:t>
            </a:r>
          </a:p>
          <a:p>
            <a:r>
              <a:rPr lang="en-US" altLang="zh-TW" sz="2100" dirty="0"/>
              <a:t>1.</a:t>
            </a:r>
            <a:r>
              <a:rPr lang="zh-TW" altLang="zh-TW" sz="2100" dirty="0"/>
              <a:t>實施期程：</a:t>
            </a:r>
            <a:r>
              <a:rPr lang="zh-TW" altLang="zh-TW" sz="2100" b="0" dirty="0"/>
              <a:t>民國</a:t>
            </a:r>
            <a:r>
              <a:rPr lang="en-US" altLang="zh-TW" sz="2100" b="0" dirty="0"/>
              <a:t>102</a:t>
            </a:r>
            <a:r>
              <a:rPr lang="zh-TW" altLang="zh-TW" sz="2100" b="0" dirty="0"/>
              <a:t>年</a:t>
            </a:r>
            <a:r>
              <a:rPr lang="en-US" altLang="zh-TW" sz="2100" b="0" dirty="0"/>
              <a:t>4</a:t>
            </a:r>
            <a:r>
              <a:rPr lang="zh-TW" altLang="zh-TW" sz="2100" b="0" dirty="0"/>
              <a:t>月至</a:t>
            </a:r>
            <a:r>
              <a:rPr lang="en-US" altLang="zh-TW" sz="2100" b="0" dirty="0"/>
              <a:t>103</a:t>
            </a:r>
            <a:r>
              <a:rPr lang="zh-TW" altLang="zh-TW" sz="2100" b="0" dirty="0"/>
              <a:t>年</a:t>
            </a:r>
            <a:r>
              <a:rPr lang="en-US" altLang="zh-TW" sz="2100" b="0" dirty="0"/>
              <a:t>6</a:t>
            </a:r>
            <a:r>
              <a:rPr lang="zh-TW" altLang="zh-TW" sz="2100" b="0" dirty="0"/>
              <a:t>月止</a:t>
            </a:r>
            <a:r>
              <a:rPr lang="zh-TW" altLang="zh-TW" sz="2100" u="sng" dirty="0">
                <a:solidFill>
                  <a:srgbClr val="FF0000"/>
                </a:solidFill>
              </a:rPr>
              <a:t>；</a:t>
            </a:r>
            <a:r>
              <a:rPr lang="en-US" altLang="zh-TW" sz="2100" u="sng" dirty="0">
                <a:solidFill>
                  <a:srgbClr val="FF0000"/>
                </a:solidFill>
              </a:rPr>
              <a:t>106</a:t>
            </a:r>
            <a:r>
              <a:rPr lang="zh-TW" altLang="zh-TW" sz="2100" u="sng" dirty="0">
                <a:solidFill>
                  <a:srgbClr val="FF0000"/>
                </a:solidFill>
              </a:rPr>
              <a:t>年</a:t>
            </a:r>
            <a:r>
              <a:rPr lang="en-US" altLang="zh-TW" sz="2100" u="sng" dirty="0">
                <a:solidFill>
                  <a:srgbClr val="FF0000"/>
                </a:solidFill>
              </a:rPr>
              <a:t>4</a:t>
            </a:r>
            <a:r>
              <a:rPr lang="zh-TW" altLang="zh-TW" sz="2100" u="sng" dirty="0">
                <a:solidFill>
                  <a:srgbClr val="FF0000"/>
                </a:solidFill>
              </a:rPr>
              <a:t>月至</a:t>
            </a:r>
            <a:r>
              <a:rPr lang="en-US" altLang="zh-TW" sz="2100" u="sng" dirty="0">
                <a:solidFill>
                  <a:srgbClr val="FF0000"/>
                </a:solidFill>
              </a:rPr>
              <a:t>6</a:t>
            </a:r>
            <a:r>
              <a:rPr lang="zh-TW" altLang="zh-TW" sz="2100" u="sng" dirty="0">
                <a:solidFill>
                  <a:srgbClr val="FF0000"/>
                </a:solidFill>
              </a:rPr>
              <a:t>月修訂。</a:t>
            </a:r>
            <a:endParaRPr lang="zh-TW" altLang="zh-TW" sz="2100" dirty="0">
              <a:solidFill>
                <a:srgbClr val="FF0000"/>
              </a:solidFill>
            </a:endParaRPr>
          </a:p>
          <a:p>
            <a:pPr algn="just"/>
            <a:r>
              <a:rPr lang="en-US" altLang="zh-TW" sz="2100" dirty="0"/>
              <a:t>2.</a:t>
            </a:r>
            <a:r>
              <a:rPr lang="zh-TW" altLang="zh-TW" sz="2100" dirty="0"/>
              <a:t>實施內容：</a:t>
            </a:r>
            <a:r>
              <a:rPr lang="zh-TW" altLang="zh-TW" sz="2100" b="0" dirty="0"/>
              <a:t>包括校務評鑑目的、內容、時程、方式，並撰寫「</a:t>
            </a:r>
            <a:r>
              <a:rPr lang="zh-TW" altLang="zh-TW" sz="2100" b="0" dirty="0" smtClean="0"/>
              <a:t>臺北市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                 </a:t>
            </a:r>
            <a:r>
              <a:rPr lang="zh-TW" altLang="zh-TW" sz="2100" b="0" dirty="0" smtClean="0"/>
              <a:t>公</a:t>
            </a:r>
            <a:r>
              <a:rPr lang="zh-TW" altLang="zh-TW" sz="2100" b="0" dirty="0"/>
              <a:t>私立高中職校務暨專業類科評鑑計畫」。</a:t>
            </a:r>
          </a:p>
          <a:p>
            <a:r>
              <a:rPr lang="en-US" altLang="zh-TW" sz="2100" dirty="0"/>
              <a:t>3.</a:t>
            </a:r>
            <a:r>
              <a:rPr lang="zh-TW" altLang="zh-TW" sz="2100" dirty="0"/>
              <a:t>實施方式：</a:t>
            </a:r>
            <a:r>
              <a:rPr lang="zh-TW" altLang="zh-TW" sz="2100" b="0" dirty="0"/>
              <a:t>包括討論、研發、焦點團體座談、公聽會等方式。</a:t>
            </a:r>
          </a:p>
          <a:p>
            <a:pPr marL="0" indent="0">
              <a:buNone/>
            </a:pPr>
            <a:r>
              <a:rPr lang="zh-TW" altLang="zh-TW" sz="2100" dirty="0">
                <a:solidFill>
                  <a:srgbClr val="FF0000"/>
                </a:solidFill>
              </a:rPr>
              <a:t>（二）評鑑計畫學校說明會</a:t>
            </a:r>
          </a:p>
          <a:p>
            <a:r>
              <a:rPr lang="en-US" altLang="zh-TW" sz="2100" dirty="0"/>
              <a:t>1.</a:t>
            </a:r>
            <a:r>
              <a:rPr lang="zh-TW" altLang="zh-TW" sz="2100" dirty="0"/>
              <a:t>實施對象：</a:t>
            </a:r>
            <a:r>
              <a:rPr lang="zh-TW" altLang="zh-TW" sz="2100" b="0" dirty="0"/>
              <a:t>受評學校校長、承辦主任或實習處</a:t>
            </a:r>
            <a:r>
              <a:rPr lang="en-US" altLang="zh-TW" sz="2100" b="0" dirty="0"/>
              <a:t>(</a:t>
            </a:r>
            <a:r>
              <a:rPr lang="zh-TW" altLang="zh-TW" sz="2100" b="0" dirty="0"/>
              <a:t>組</a:t>
            </a:r>
            <a:r>
              <a:rPr lang="en-US" altLang="zh-TW" sz="2100" b="0" dirty="0"/>
              <a:t>)</a:t>
            </a:r>
            <a:r>
              <a:rPr lang="zh-TW" altLang="zh-TW" sz="2100" b="0" dirty="0"/>
              <a:t>主任</a:t>
            </a:r>
            <a:r>
              <a:rPr lang="en-US" altLang="zh-TW" sz="2100" b="0" dirty="0"/>
              <a:t>1</a:t>
            </a:r>
            <a:r>
              <a:rPr lang="zh-TW" altLang="zh-TW" sz="2100" b="0" dirty="0"/>
              <a:t>人、科主任</a:t>
            </a:r>
            <a:r>
              <a:rPr lang="zh-TW" altLang="zh-TW" sz="2100" b="0" dirty="0" smtClean="0"/>
              <a:t>代</a:t>
            </a:r>
            <a:endParaRPr lang="en-US" altLang="zh-TW" sz="2100" b="0" dirty="0" smtClean="0"/>
          </a:p>
          <a:p>
            <a:pPr marL="0" indent="0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                </a:t>
            </a:r>
            <a:r>
              <a:rPr lang="zh-TW" altLang="zh-TW" sz="2100" b="0" dirty="0" smtClean="0"/>
              <a:t>表</a:t>
            </a:r>
            <a:r>
              <a:rPr lang="en-US" altLang="zh-TW" sz="2100" b="0" dirty="0"/>
              <a:t>1</a:t>
            </a:r>
            <a:r>
              <a:rPr lang="zh-TW" altLang="zh-TW" sz="2100" b="0" dirty="0"/>
              <a:t>人及教師代表</a:t>
            </a:r>
            <a:r>
              <a:rPr lang="en-US" altLang="zh-TW" sz="2100" b="0" dirty="0"/>
              <a:t>1</a:t>
            </a:r>
            <a:r>
              <a:rPr lang="zh-TW" altLang="zh-TW" sz="2100" b="0" dirty="0"/>
              <a:t>人。</a:t>
            </a:r>
          </a:p>
          <a:p>
            <a:pPr algn="just"/>
            <a:r>
              <a:rPr lang="en-US" altLang="zh-TW" sz="2100" dirty="0"/>
              <a:t>2.</a:t>
            </a:r>
            <a:r>
              <a:rPr lang="zh-TW" altLang="zh-TW" sz="2100" dirty="0"/>
              <a:t>實施時間：</a:t>
            </a:r>
            <a:r>
              <a:rPr lang="zh-TW" altLang="zh-TW" sz="2100" b="0" dirty="0"/>
              <a:t>民國</a:t>
            </a:r>
            <a:r>
              <a:rPr lang="en-US" altLang="zh-TW" sz="2100" b="0" dirty="0"/>
              <a:t>103</a:t>
            </a:r>
            <a:r>
              <a:rPr lang="zh-TW" altLang="zh-TW" sz="2100" b="0" dirty="0"/>
              <a:t>年</a:t>
            </a:r>
            <a:r>
              <a:rPr lang="en-US" altLang="zh-TW" sz="2100" b="0" dirty="0"/>
              <a:t>7</a:t>
            </a:r>
            <a:r>
              <a:rPr lang="zh-TW" altLang="zh-TW" sz="2100" b="0" dirty="0"/>
              <a:t>月至民國</a:t>
            </a:r>
            <a:r>
              <a:rPr lang="en-US" altLang="zh-TW" sz="2100" b="0" dirty="0"/>
              <a:t>107</a:t>
            </a:r>
            <a:r>
              <a:rPr lang="zh-TW" altLang="zh-TW" sz="2100" b="0" dirty="0"/>
              <a:t>年</a:t>
            </a:r>
            <a:r>
              <a:rPr lang="en-US" altLang="zh-TW" sz="2100" b="0" dirty="0"/>
              <a:t>5</a:t>
            </a:r>
            <a:r>
              <a:rPr lang="zh-TW" altLang="zh-TW" sz="2100" b="0" dirty="0"/>
              <a:t>月</a:t>
            </a:r>
            <a:r>
              <a:rPr lang="zh-TW" altLang="zh-TW" sz="2100" b="0" dirty="0" smtClean="0"/>
              <a:t>止</a:t>
            </a:r>
            <a:r>
              <a:rPr lang="zh-TW" altLang="en-US" sz="2100" b="0" dirty="0" smtClean="0"/>
              <a:t>。</a:t>
            </a:r>
            <a:r>
              <a:rPr lang="zh-TW" altLang="en-US" sz="2100" b="0" u="sng" dirty="0">
                <a:solidFill>
                  <a:srgbClr val="00B050"/>
                </a:solidFill>
              </a:rPr>
              <a:t>（</a:t>
            </a:r>
            <a:r>
              <a:rPr lang="en-US" altLang="zh-TW" sz="2100" u="sng" dirty="0" smtClean="0">
                <a:solidFill>
                  <a:srgbClr val="00B050"/>
                </a:solidFill>
              </a:rPr>
              <a:t>107</a:t>
            </a:r>
            <a:r>
              <a:rPr lang="zh-TW" altLang="en-US" sz="2100" u="sng" dirty="0" smtClean="0">
                <a:solidFill>
                  <a:srgbClr val="00B050"/>
                </a:solidFill>
              </a:rPr>
              <a:t>學年度為</a:t>
            </a:r>
            <a:r>
              <a:rPr lang="en-US" altLang="zh-TW" sz="2100" u="sng" dirty="0" smtClean="0">
                <a:solidFill>
                  <a:srgbClr val="00B050"/>
                </a:solidFill>
              </a:rPr>
              <a:t>107</a:t>
            </a:r>
            <a:r>
              <a:rPr lang="zh-TW" altLang="en-US" sz="2100" u="sng" dirty="0" smtClean="0">
                <a:solidFill>
                  <a:srgbClr val="00B050"/>
                </a:solidFill>
              </a:rPr>
              <a:t>年</a:t>
            </a:r>
            <a:r>
              <a:rPr lang="en-US" altLang="zh-TW" sz="2100" u="sng" dirty="0">
                <a:solidFill>
                  <a:srgbClr val="00B050"/>
                </a:solidFill>
              </a:rPr>
              <a:t>5</a:t>
            </a:r>
            <a:endParaRPr lang="en-US" altLang="zh-TW" sz="2100" u="sng" dirty="0" smtClean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zh-TW" altLang="en-US" sz="2100" dirty="0">
                <a:solidFill>
                  <a:srgbClr val="00B050"/>
                </a:solidFill>
              </a:rPr>
              <a:t>　</a:t>
            </a:r>
            <a:r>
              <a:rPr lang="zh-TW" altLang="en-US" sz="2100" dirty="0" smtClean="0">
                <a:solidFill>
                  <a:srgbClr val="00B050"/>
                </a:solidFill>
              </a:rPr>
              <a:t>　　　　　　</a:t>
            </a:r>
            <a:r>
              <a:rPr lang="zh-TW" altLang="en-US" sz="2100" u="sng" dirty="0" smtClean="0">
                <a:solidFill>
                  <a:srgbClr val="00B050"/>
                </a:solidFill>
              </a:rPr>
              <a:t>月</a:t>
            </a:r>
            <a:r>
              <a:rPr lang="en-US" altLang="zh-TW" sz="2100" u="sng" dirty="0" smtClean="0">
                <a:solidFill>
                  <a:srgbClr val="00B050"/>
                </a:solidFill>
              </a:rPr>
              <a:t>15</a:t>
            </a:r>
            <a:r>
              <a:rPr lang="zh-TW" altLang="en-US" sz="2100" u="sng" dirty="0" smtClean="0">
                <a:solidFill>
                  <a:srgbClr val="00B050"/>
                </a:solidFill>
              </a:rPr>
              <a:t>日）</a:t>
            </a:r>
            <a:endParaRPr lang="zh-TW" altLang="zh-TW" sz="2100" u="sng" dirty="0">
              <a:solidFill>
                <a:srgbClr val="00B050"/>
              </a:solidFill>
            </a:endParaRPr>
          </a:p>
          <a:p>
            <a:r>
              <a:rPr lang="en-US" altLang="zh-TW" sz="2100" dirty="0"/>
              <a:t>3.</a:t>
            </a:r>
            <a:r>
              <a:rPr lang="zh-TW" altLang="zh-TW" sz="2100" dirty="0"/>
              <a:t>實施內容：</a:t>
            </a:r>
            <a:r>
              <a:rPr lang="zh-TW" altLang="zh-TW" sz="2100" b="0" dirty="0"/>
              <a:t>包括校務評鑑實施計畫目的、內容、時程、方式等。</a:t>
            </a:r>
          </a:p>
          <a:p>
            <a:r>
              <a:rPr lang="en-US" altLang="zh-TW" sz="2100" dirty="0"/>
              <a:t>4.</a:t>
            </a:r>
            <a:r>
              <a:rPr lang="zh-TW" altLang="zh-TW" sz="2100" dirty="0"/>
              <a:t>實施方式：</a:t>
            </a:r>
            <a:r>
              <a:rPr lang="zh-TW" altLang="zh-TW" sz="2100" b="0" dirty="0"/>
              <a:t>包括講解、討論等方式。</a:t>
            </a:r>
            <a:endParaRPr lang="zh-TW" altLang="en-US" sz="21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687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實施方式</a:t>
            </a:r>
            <a:r>
              <a:rPr lang="en-US" altLang="zh-TW" dirty="0" smtClean="0"/>
              <a:t>(2/4)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073427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100" dirty="0">
                <a:solidFill>
                  <a:srgbClr val="FF0000"/>
                </a:solidFill>
              </a:rPr>
              <a:t>（三）學校</a:t>
            </a:r>
            <a:r>
              <a:rPr lang="zh-TW" altLang="zh-TW" sz="2100" dirty="0" smtClean="0">
                <a:solidFill>
                  <a:srgbClr val="FF0000"/>
                </a:solidFill>
              </a:rPr>
              <a:t>自我</a:t>
            </a:r>
            <a:r>
              <a:rPr lang="zh-TW" altLang="en-US" sz="2100" dirty="0">
                <a:solidFill>
                  <a:srgbClr val="FF0000"/>
                </a:solidFill>
              </a:rPr>
              <a:t>評鑑</a:t>
            </a:r>
            <a:endParaRPr lang="zh-TW" altLang="zh-TW" sz="2400" dirty="0"/>
          </a:p>
          <a:p>
            <a:pPr algn="just"/>
            <a:r>
              <a:rPr lang="en-US" altLang="zh-TW" sz="2100" dirty="0"/>
              <a:t>1.</a:t>
            </a:r>
            <a:r>
              <a:rPr lang="zh-TW" altLang="zh-TW" sz="2100" dirty="0"/>
              <a:t>實施對象：</a:t>
            </a:r>
            <a:r>
              <a:rPr lang="zh-TW" altLang="zh-TW" sz="2100" b="0" dirty="0"/>
              <a:t>本市所有公私立高級中學及高級職業學校（含完全</a:t>
            </a:r>
            <a:r>
              <a:rPr lang="zh-TW" altLang="zh-TW" sz="2100" b="0" dirty="0" smtClean="0"/>
              <a:t>中學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                </a:t>
            </a:r>
            <a:r>
              <a:rPr lang="zh-TW" altLang="zh-TW" sz="2100" b="0" dirty="0" smtClean="0"/>
              <a:t>國中</a:t>
            </a:r>
            <a:r>
              <a:rPr lang="zh-TW" altLang="zh-TW" sz="2100" b="0" dirty="0"/>
              <a:t>部、附設職業類科及綜合高中專門學程）。</a:t>
            </a:r>
          </a:p>
          <a:p>
            <a:pPr algn="just"/>
            <a:r>
              <a:rPr lang="en-US" altLang="zh-TW" sz="2100" dirty="0"/>
              <a:t>2.</a:t>
            </a:r>
            <a:r>
              <a:rPr lang="zh-TW" altLang="zh-TW" sz="2100" dirty="0"/>
              <a:t>實施時間：</a:t>
            </a:r>
            <a:r>
              <a:rPr lang="zh-TW" altLang="zh-TW" sz="2100" b="0" dirty="0"/>
              <a:t>民國</a:t>
            </a:r>
            <a:r>
              <a:rPr lang="en-US" altLang="zh-TW" sz="2100" b="0" dirty="0"/>
              <a:t>103</a:t>
            </a:r>
            <a:r>
              <a:rPr lang="zh-TW" altLang="zh-TW" sz="2100" b="0" dirty="0"/>
              <a:t>年</a:t>
            </a:r>
            <a:r>
              <a:rPr lang="en-US" altLang="zh-TW" sz="2100" b="0" dirty="0"/>
              <a:t>10</a:t>
            </a:r>
            <a:r>
              <a:rPr lang="zh-TW" altLang="zh-TW" sz="2100" b="0" dirty="0"/>
              <a:t>月至民國</a:t>
            </a:r>
            <a:r>
              <a:rPr lang="en-US" altLang="zh-TW" sz="2100" b="0" dirty="0"/>
              <a:t>107</a:t>
            </a:r>
            <a:r>
              <a:rPr lang="zh-TW" altLang="zh-TW" sz="2100" b="0" dirty="0"/>
              <a:t>年</a:t>
            </a:r>
            <a:r>
              <a:rPr lang="en-US" altLang="zh-TW" sz="2100" b="0" dirty="0"/>
              <a:t>7</a:t>
            </a:r>
            <a:r>
              <a:rPr lang="zh-TW" altLang="zh-TW" sz="2100" b="0" dirty="0"/>
              <a:t>月止。</a:t>
            </a:r>
            <a:r>
              <a:rPr lang="zh-TW" altLang="zh-TW" sz="2100" b="0" u="sng" dirty="0">
                <a:solidFill>
                  <a:srgbClr val="00B050"/>
                </a:solidFill>
              </a:rPr>
              <a:t>（</a:t>
            </a:r>
            <a:r>
              <a:rPr lang="en-US" altLang="zh-TW" sz="2100" u="sng" dirty="0" smtClean="0">
                <a:solidFill>
                  <a:srgbClr val="00B050"/>
                </a:solidFill>
              </a:rPr>
              <a:t>10</a:t>
            </a:r>
            <a:r>
              <a:rPr lang="en-US" altLang="zh-TW" sz="2100" u="sng" dirty="0">
                <a:solidFill>
                  <a:srgbClr val="00B050"/>
                </a:solidFill>
              </a:rPr>
              <a:t>7</a:t>
            </a:r>
            <a:r>
              <a:rPr lang="zh-TW" altLang="zh-TW" sz="2100" u="sng" dirty="0" smtClean="0">
                <a:solidFill>
                  <a:srgbClr val="00B050"/>
                </a:solidFill>
              </a:rPr>
              <a:t>學年</a:t>
            </a:r>
            <a:r>
              <a:rPr lang="zh-TW" altLang="zh-TW" sz="2100" u="sng" dirty="0">
                <a:solidFill>
                  <a:srgbClr val="00B050"/>
                </a:solidFill>
              </a:rPr>
              <a:t>度為</a:t>
            </a:r>
            <a:r>
              <a:rPr lang="en-US" altLang="zh-TW" sz="2100" u="sng" dirty="0" smtClean="0">
                <a:solidFill>
                  <a:srgbClr val="00B050"/>
                </a:solidFill>
              </a:rPr>
              <a:t>10</a:t>
            </a:r>
            <a:r>
              <a:rPr lang="en-US" altLang="zh-TW" sz="2100" u="sng" dirty="0">
                <a:solidFill>
                  <a:srgbClr val="00B050"/>
                </a:solidFill>
              </a:rPr>
              <a:t>7</a:t>
            </a:r>
            <a:r>
              <a:rPr lang="zh-TW" altLang="zh-TW" sz="2100" u="sng" dirty="0" smtClean="0">
                <a:solidFill>
                  <a:srgbClr val="00B050"/>
                </a:solidFill>
              </a:rPr>
              <a:t>年</a:t>
            </a:r>
            <a:endParaRPr lang="en-US" altLang="zh-TW" sz="2100" u="sng" dirty="0" smtClean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zh-TW" altLang="en-US" sz="2100" dirty="0">
                <a:solidFill>
                  <a:srgbClr val="00B050"/>
                </a:solidFill>
              </a:rPr>
              <a:t> </a:t>
            </a:r>
            <a:r>
              <a:rPr lang="zh-TW" altLang="en-US" sz="2100" dirty="0" smtClean="0">
                <a:solidFill>
                  <a:srgbClr val="00B050"/>
                </a:solidFill>
              </a:rPr>
              <a:t>                            </a:t>
            </a:r>
            <a:r>
              <a:rPr lang="en-US" altLang="zh-TW" sz="2100" u="sng" dirty="0" smtClean="0">
                <a:solidFill>
                  <a:srgbClr val="00B050"/>
                </a:solidFill>
              </a:rPr>
              <a:t>5</a:t>
            </a:r>
            <a:r>
              <a:rPr lang="zh-TW" altLang="zh-TW" sz="2100" u="sng" dirty="0" smtClean="0">
                <a:solidFill>
                  <a:srgbClr val="00B050"/>
                </a:solidFill>
              </a:rPr>
              <a:t>月至</a:t>
            </a:r>
            <a:r>
              <a:rPr lang="en-US" altLang="zh-TW" sz="2100" u="sng" dirty="0">
                <a:solidFill>
                  <a:srgbClr val="00B050"/>
                </a:solidFill>
              </a:rPr>
              <a:t>7</a:t>
            </a:r>
            <a:r>
              <a:rPr lang="zh-TW" altLang="zh-TW" sz="2100" u="sng" dirty="0" smtClean="0">
                <a:solidFill>
                  <a:srgbClr val="00B050"/>
                </a:solidFill>
              </a:rPr>
              <a:t>月）</a:t>
            </a:r>
            <a:endParaRPr lang="zh-TW" altLang="zh-TW" sz="2100" u="sng" dirty="0">
              <a:solidFill>
                <a:srgbClr val="00B050"/>
              </a:solidFill>
            </a:endParaRPr>
          </a:p>
          <a:p>
            <a:pPr algn="just"/>
            <a:r>
              <a:rPr lang="en-US" altLang="zh-TW" sz="2100" dirty="0"/>
              <a:t>3.</a:t>
            </a:r>
            <a:r>
              <a:rPr lang="zh-TW" altLang="zh-TW" sz="2100" dirty="0"/>
              <a:t>實施內容：</a:t>
            </a:r>
            <a:r>
              <a:rPr lang="zh-TW" altLang="zh-TW" sz="2100" b="0" dirty="0"/>
              <a:t>包括學校領導與行政管理、課程發展與評鑑應用、</a:t>
            </a:r>
            <a:r>
              <a:rPr lang="zh-TW" altLang="zh-TW" sz="2100" b="0" dirty="0" smtClean="0"/>
              <a:t>教師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                 </a:t>
            </a:r>
            <a:r>
              <a:rPr lang="zh-TW" altLang="zh-TW" sz="2100" b="0" dirty="0" smtClean="0"/>
              <a:t>教學</a:t>
            </a:r>
            <a:r>
              <a:rPr lang="zh-TW" altLang="zh-TW" sz="2100" b="0" dirty="0"/>
              <a:t>與專業發展、學生學習與成效表現、學生事務與</a:t>
            </a:r>
            <a:r>
              <a:rPr lang="zh-TW" altLang="zh-TW" sz="2100" b="0" dirty="0" smtClean="0"/>
              <a:t>公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                 </a:t>
            </a:r>
            <a:r>
              <a:rPr lang="zh-TW" altLang="zh-TW" sz="2100" b="0" dirty="0" smtClean="0"/>
              <a:t>民</a:t>
            </a:r>
            <a:r>
              <a:rPr lang="zh-TW" altLang="zh-TW" sz="2100" b="0" dirty="0"/>
              <a:t>素養、學生輔導與特殊教育、校園營造與資源統整</a:t>
            </a:r>
            <a:r>
              <a:rPr lang="zh-TW" altLang="zh-TW" sz="2100" b="0" dirty="0" smtClean="0"/>
              <a:t>、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                 </a:t>
            </a:r>
            <a:r>
              <a:rPr lang="zh-TW" altLang="zh-TW" sz="2100" b="0" dirty="0" smtClean="0"/>
              <a:t>董事會</a:t>
            </a:r>
            <a:r>
              <a:rPr lang="zh-TW" altLang="zh-TW" sz="2100" b="0" dirty="0"/>
              <a:t>設置與經營</a:t>
            </a:r>
            <a:r>
              <a:rPr lang="en-US" altLang="zh-TW" sz="2100" b="0" dirty="0"/>
              <a:t>(</a:t>
            </a:r>
            <a:r>
              <a:rPr lang="zh-TW" altLang="zh-TW" sz="2100" b="0" dirty="0"/>
              <a:t>私立學校適用</a:t>
            </a:r>
            <a:r>
              <a:rPr lang="en-US" altLang="zh-TW" sz="2100" b="0" dirty="0"/>
              <a:t>)</a:t>
            </a:r>
            <a:r>
              <a:rPr lang="zh-TW" altLang="zh-TW" sz="2100" b="0" dirty="0"/>
              <a:t>、實習輔導與產業</a:t>
            </a:r>
            <a:r>
              <a:rPr lang="zh-TW" altLang="zh-TW" sz="2100" b="0" dirty="0" smtClean="0"/>
              <a:t>合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                 </a:t>
            </a:r>
            <a:r>
              <a:rPr lang="zh-TW" altLang="zh-TW" sz="2100" b="0" dirty="0" smtClean="0"/>
              <a:t>作</a:t>
            </a:r>
            <a:r>
              <a:rPr lang="zh-TW" altLang="zh-TW" sz="2100" b="0" dirty="0"/>
              <a:t>及專業類科</a:t>
            </a:r>
            <a:r>
              <a:rPr lang="en-US" altLang="zh-TW" sz="2100" b="0" dirty="0"/>
              <a:t>(</a:t>
            </a:r>
            <a:r>
              <a:rPr lang="zh-TW" altLang="zh-TW" sz="2100" b="0" dirty="0"/>
              <a:t>高職學校、附設職業類科學校及綜合</a:t>
            </a:r>
            <a:r>
              <a:rPr lang="zh-TW" altLang="zh-TW" sz="2100" b="0" dirty="0" smtClean="0"/>
              <a:t>高中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                 </a:t>
            </a:r>
            <a:r>
              <a:rPr lang="zh-TW" altLang="zh-TW" sz="2100" b="0" dirty="0" smtClean="0"/>
              <a:t>適用</a:t>
            </a:r>
            <a:r>
              <a:rPr lang="en-US" altLang="zh-TW" sz="2100" b="0" dirty="0"/>
              <a:t>)</a:t>
            </a:r>
            <a:r>
              <a:rPr lang="zh-TW" altLang="zh-TW" sz="2100" b="0" dirty="0"/>
              <a:t>等項。</a:t>
            </a:r>
          </a:p>
          <a:p>
            <a:pPr algn="just"/>
            <a:r>
              <a:rPr lang="en-US" altLang="zh-TW" sz="2100" dirty="0"/>
              <a:t>4.</a:t>
            </a:r>
            <a:r>
              <a:rPr lang="zh-TW" altLang="zh-TW" sz="2100" dirty="0"/>
              <a:t>評鑑方式：</a:t>
            </a:r>
            <a:r>
              <a:rPr lang="zh-TW" altLang="zh-TW" sz="2100" b="0" dirty="0"/>
              <a:t>由各校組成自我評鑑委員會，參照評鑑標準進行自我</a:t>
            </a:r>
            <a:r>
              <a:rPr lang="zh-TW" altLang="zh-TW" sz="2100" b="0" dirty="0" smtClean="0"/>
              <a:t>評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                 </a:t>
            </a:r>
            <a:r>
              <a:rPr lang="zh-TW" altLang="zh-TW" sz="2100" b="0" dirty="0" smtClean="0"/>
              <a:t>鑑</a:t>
            </a:r>
            <a:r>
              <a:rPr lang="zh-TW" altLang="zh-TW" sz="2100" b="0" dirty="0"/>
              <a:t>，並依據結果撰寫「學校自我評鑑報告」。</a:t>
            </a:r>
            <a:endParaRPr lang="zh-TW" altLang="en-US" sz="21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84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實施方式</a:t>
            </a:r>
            <a:r>
              <a:rPr lang="en-US" altLang="zh-TW" dirty="0" smtClean="0"/>
              <a:t>(3/4)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400" dirty="0">
                <a:solidFill>
                  <a:srgbClr val="FF0000"/>
                </a:solidFill>
              </a:rPr>
              <a:t>（四）評鑑委員研習</a:t>
            </a:r>
          </a:p>
          <a:p>
            <a:r>
              <a:rPr lang="en-US" altLang="zh-TW" sz="2400" dirty="0"/>
              <a:t>1.</a:t>
            </a:r>
            <a:r>
              <a:rPr lang="zh-TW" altLang="zh-TW" sz="2400" dirty="0"/>
              <a:t>實施對象：</a:t>
            </a:r>
            <a:r>
              <a:rPr lang="zh-TW" altLang="zh-TW" sz="2400" b="0" dirty="0"/>
              <a:t>各評鑑委員（含教學訪視教師）。</a:t>
            </a:r>
          </a:p>
          <a:p>
            <a:pPr algn="just"/>
            <a:r>
              <a:rPr lang="en-US" altLang="zh-TW" sz="2400" dirty="0"/>
              <a:t>2.</a:t>
            </a:r>
            <a:r>
              <a:rPr lang="zh-TW" altLang="zh-TW" sz="2400" dirty="0"/>
              <a:t>實施時間：</a:t>
            </a:r>
            <a:r>
              <a:rPr lang="zh-TW" altLang="zh-TW" sz="2400" b="0" dirty="0"/>
              <a:t>民國</a:t>
            </a:r>
            <a:r>
              <a:rPr lang="en-US" altLang="zh-TW" sz="2400" b="0" dirty="0"/>
              <a:t>104</a:t>
            </a:r>
            <a:r>
              <a:rPr lang="zh-TW" altLang="zh-TW" sz="2400" b="0" dirty="0"/>
              <a:t>年</a:t>
            </a:r>
            <a:r>
              <a:rPr lang="en-US" altLang="zh-TW" sz="2400" b="0" dirty="0"/>
              <a:t>2</a:t>
            </a:r>
            <a:r>
              <a:rPr lang="zh-TW" altLang="zh-TW" sz="2400" b="0" dirty="0"/>
              <a:t>月至民國</a:t>
            </a:r>
            <a:r>
              <a:rPr lang="en-US" altLang="zh-TW" sz="2400" b="0" dirty="0"/>
              <a:t>107</a:t>
            </a:r>
            <a:r>
              <a:rPr lang="zh-TW" altLang="zh-TW" sz="2400" b="0" dirty="0"/>
              <a:t>年</a:t>
            </a:r>
            <a:r>
              <a:rPr lang="en-US" altLang="zh-TW" sz="2400" b="0" dirty="0"/>
              <a:t>9</a:t>
            </a:r>
            <a:r>
              <a:rPr lang="zh-TW" altLang="zh-TW" sz="2400" b="0" dirty="0"/>
              <a:t>月止。</a:t>
            </a:r>
            <a:r>
              <a:rPr lang="zh-TW" altLang="zh-TW" sz="2400" u="sng" dirty="0">
                <a:solidFill>
                  <a:srgbClr val="00B050"/>
                </a:solidFill>
              </a:rPr>
              <a:t>（</a:t>
            </a:r>
            <a:r>
              <a:rPr lang="en-US" altLang="zh-TW" sz="2400" u="sng" dirty="0" smtClean="0">
                <a:solidFill>
                  <a:srgbClr val="00B050"/>
                </a:solidFill>
              </a:rPr>
              <a:t>107</a:t>
            </a:r>
            <a:r>
              <a:rPr lang="zh-TW" altLang="zh-TW" sz="2400" u="sng" dirty="0" smtClean="0">
                <a:solidFill>
                  <a:srgbClr val="00B050"/>
                </a:solidFill>
              </a:rPr>
              <a:t>學年</a:t>
            </a:r>
            <a:endParaRPr lang="en-US" altLang="zh-TW" sz="2400" u="sng" dirty="0" smtClean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zh-TW" altLang="en-US" sz="2400" b="0" dirty="0">
                <a:solidFill>
                  <a:srgbClr val="00B050"/>
                </a:solidFill>
              </a:rPr>
              <a:t> </a:t>
            </a:r>
            <a:r>
              <a:rPr lang="zh-TW" altLang="en-US" sz="2400" b="0" dirty="0" smtClean="0">
                <a:solidFill>
                  <a:srgbClr val="00B050"/>
                </a:solidFill>
              </a:rPr>
              <a:t>                           </a:t>
            </a:r>
            <a:r>
              <a:rPr lang="zh-TW" altLang="zh-TW" sz="2400" u="sng" dirty="0" smtClean="0">
                <a:solidFill>
                  <a:srgbClr val="00B050"/>
                </a:solidFill>
              </a:rPr>
              <a:t>度</a:t>
            </a:r>
            <a:r>
              <a:rPr lang="zh-TW" altLang="zh-TW" sz="2400" u="sng" dirty="0">
                <a:solidFill>
                  <a:srgbClr val="00B050"/>
                </a:solidFill>
              </a:rPr>
              <a:t>為</a:t>
            </a:r>
            <a:r>
              <a:rPr lang="en-US" altLang="zh-TW" sz="2400" u="sng" dirty="0" smtClean="0">
                <a:solidFill>
                  <a:srgbClr val="00B050"/>
                </a:solidFill>
              </a:rPr>
              <a:t>107</a:t>
            </a:r>
            <a:r>
              <a:rPr lang="zh-TW" altLang="en-US" sz="2400" u="sng" dirty="0" smtClean="0">
                <a:solidFill>
                  <a:srgbClr val="00B050"/>
                </a:solidFill>
              </a:rPr>
              <a:t>年</a:t>
            </a:r>
            <a:r>
              <a:rPr lang="en-US" altLang="zh-TW" sz="2400" u="sng" dirty="0">
                <a:solidFill>
                  <a:srgbClr val="00B050"/>
                </a:solidFill>
              </a:rPr>
              <a:t>9</a:t>
            </a:r>
            <a:r>
              <a:rPr lang="zh-TW" altLang="en-US" sz="2400" u="sng" dirty="0" smtClean="0">
                <a:solidFill>
                  <a:srgbClr val="00B050"/>
                </a:solidFill>
              </a:rPr>
              <a:t>月</a:t>
            </a:r>
            <a:r>
              <a:rPr lang="zh-TW" altLang="zh-TW" sz="2400" u="sng" dirty="0" smtClean="0">
                <a:solidFill>
                  <a:srgbClr val="00B050"/>
                </a:solidFill>
              </a:rPr>
              <a:t>）</a:t>
            </a:r>
            <a:endParaRPr lang="zh-TW" altLang="zh-TW" sz="2400" u="sng" dirty="0">
              <a:solidFill>
                <a:srgbClr val="00B050"/>
              </a:solidFill>
            </a:endParaRPr>
          </a:p>
          <a:p>
            <a:pPr algn="just"/>
            <a:r>
              <a:rPr lang="en-US" altLang="zh-TW" sz="2400" dirty="0"/>
              <a:t>3.</a:t>
            </a:r>
            <a:r>
              <a:rPr lang="zh-TW" altLang="zh-TW" sz="2400" dirty="0"/>
              <a:t>實施內容：</a:t>
            </a:r>
            <a:r>
              <a:rPr lang="zh-TW" altLang="zh-TW" sz="2400" b="0" dirty="0"/>
              <a:t>包括評鑑實施計畫內容、評鑑原則、評鑑</a:t>
            </a:r>
            <a:r>
              <a:rPr lang="zh-TW" altLang="zh-TW" sz="2400" b="0" dirty="0" smtClean="0"/>
              <a:t>倫</a:t>
            </a:r>
            <a:endParaRPr lang="en-US" altLang="zh-TW" sz="2400" b="0" dirty="0" smtClean="0"/>
          </a:p>
          <a:p>
            <a:pPr marL="0" indent="0" algn="just">
              <a:buNone/>
            </a:pPr>
            <a:r>
              <a:rPr lang="zh-TW" altLang="en-US" sz="2400" b="0" dirty="0"/>
              <a:t> </a:t>
            </a:r>
            <a:r>
              <a:rPr lang="zh-TW" altLang="en-US" sz="2400" b="0" dirty="0" smtClean="0"/>
              <a:t>                           </a:t>
            </a:r>
            <a:r>
              <a:rPr lang="zh-TW" altLang="zh-TW" sz="2400" b="0" dirty="0" smtClean="0"/>
              <a:t>理</a:t>
            </a:r>
            <a:r>
              <a:rPr lang="zh-TW" altLang="zh-TW" sz="2400" b="0" dirty="0"/>
              <a:t>規範、評鑑報告撰寫格式、教學訪視</a:t>
            </a:r>
            <a:r>
              <a:rPr lang="zh-TW" altLang="zh-TW" sz="2400" b="0" dirty="0" smtClean="0"/>
              <a:t>觀察</a:t>
            </a:r>
            <a:endParaRPr lang="en-US" altLang="zh-TW" sz="2400" b="0" dirty="0" smtClean="0"/>
          </a:p>
          <a:p>
            <a:pPr marL="0" indent="0" algn="just">
              <a:buNone/>
            </a:pPr>
            <a:r>
              <a:rPr lang="zh-TW" altLang="en-US" sz="2400" b="0" dirty="0"/>
              <a:t> </a:t>
            </a:r>
            <a:r>
              <a:rPr lang="zh-TW" altLang="en-US" sz="2400" b="0" dirty="0" smtClean="0"/>
              <a:t>                           </a:t>
            </a:r>
            <a:r>
              <a:rPr lang="zh-TW" altLang="zh-TW" sz="2400" b="0" dirty="0" smtClean="0"/>
              <a:t>要點</a:t>
            </a:r>
            <a:r>
              <a:rPr lang="zh-TW" altLang="zh-TW" sz="2400" b="0" dirty="0"/>
              <a:t>及注意事項（僅適用教學訪視教師）等。</a:t>
            </a:r>
          </a:p>
          <a:p>
            <a:r>
              <a:rPr lang="en-US" altLang="zh-TW" sz="2400" dirty="0"/>
              <a:t>4.</a:t>
            </a:r>
            <a:r>
              <a:rPr lang="zh-TW" altLang="zh-TW" sz="2400" dirty="0"/>
              <a:t>實施方式：</a:t>
            </a:r>
            <a:r>
              <a:rPr lang="zh-TW" altLang="zh-TW" sz="2400" b="0" dirty="0"/>
              <a:t>以講解、討論等方式。</a:t>
            </a:r>
            <a:endParaRPr lang="zh-TW" altLang="en-US" sz="24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16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361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實施方式</a:t>
            </a:r>
            <a:r>
              <a:rPr lang="en-US" altLang="zh-TW" dirty="0" smtClean="0"/>
              <a:t>(4/4)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544616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400" dirty="0">
                <a:solidFill>
                  <a:srgbClr val="FF0000"/>
                </a:solidFill>
              </a:rPr>
              <a:t>（五）實地訪視評鑑</a:t>
            </a:r>
          </a:p>
          <a:p>
            <a:pPr algn="just"/>
            <a:r>
              <a:rPr lang="en-US" altLang="zh-TW" sz="2400" dirty="0"/>
              <a:t>1.</a:t>
            </a:r>
            <a:r>
              <a:rPr lang="zh-TW" altLang="zh-TW" sz="2400" dirty="0"/>
              <a:t>實施對象：</a:t>
            </a:r>
            <a:r>
              <a:rPr lang="zh-TW" altLang="zh-TW" sz="2200" b="0" dirty="0"/>
              <a:t>受評之公私立高中</a:t>
            </a:r>
            <a:r>
              <a:rPr lang="en-US" altLang="zh-TW" sz="2200" b="0" dirty="0"/>
              <a:t>(</a:t>
            </a:r>
            <a:r>
              <a:rPr lang="zh-TW" altLang="zh-TW" sz="2200" b="0" dirty="0"/>
              <a:t>含完全中學</a:t>
            </a:r>
            <a:r>
              <a:rPr lang="en-US" altLang="zh-TW" sz="2200" b="0" dirty="0"/>
              <a:t>)</a:t>
            </a:r>
            <a:r>
              <a:rPr lang="zh-TW" altLang="zh-TW" sz="2200" b="0" dirty="0"/>
              <a:t>及高職，由</a:t>
            </a:r>
            <a:r>
              <a:rPr lang="zh-TW" altLang="zh-TW" sz="2200" b="0" dirty="0" smtClean="0"/>
              <a:t>學校申請</a:t>
            </a:r>
            <a:endParaRPr lang="en-US" altLang="zh-TW" sz="2200" b="0" dirty="0" smtClean="0"/>
          </a:p>
          <a:p>
            <a:pPr marL="0" indent="0" algn="just">
              <a:buNone/>
            </a:pPr>
            <a:r>
              <a:rPr lang="zh-TW" altLang="en-US" sz="2200" b="0" dirty="0" smtClean="0"/>
              <a:t>                              </a:t>
            </a:r>
            <a:r>
              <a:rPr lang="zh-TW" altLang="zh-TW" sz="2200" b="0" dirty="0" smtClean="0"/>
              <a:t>或</a:t>
            </a:r>
            <a:r>
              <a:rPr lang="zh-TW" altLang="zh-TW" sz="2200" b="0" dirty="0"/>
              <a:t>由本局指定，每年評鑑約</a:t>
            </a:r>
            <a:r>
              <a:rPr lang="en-US" altLang="zh-TW" sz="2200" b="0" dirty="0"/>
              <a:t>16</a:t>
            </a:r>
            <a:r>
              <a:rPr lang="zh-TW" altLang="zh-TW" sz="2200" b="0" dirty="0"/>
              <a:t>所學校。</a:t>
            </a:r>
          </a:p>
          <a:p>
            <a:pPr algn="just"/>
            <a:r>
              <a:rPr lang="en-US" altLang="zh-TW" sz="2400" dirty="0"/>
              <a:t>2.</a:t>
            </a:r>
            <a:r>
              <a:rPr lang="zh-TW" altLang="zh-TW" sz="2400" dirty="0"/>
              <a:t>實施時間：</a:t>
            </a:r>
            <a:r>
              <a:rPr lang="zh-TW" altLang="zh-TW" sz="2100" b="0" dirty="0"/>
              <a:t>民國</a:t>
            </a:r>
            <a:r>
              <a:rPr lang="en-US" altLang="zh-TW" sz="2100" b="0" dirty="0"/>
              <a:t>104</a:t>
            </a:r>
            <a:r>
              <a:rPr lang="zh-TW" altLang="zh-TW" sz="2100" b="0" dirty="0"/>
              <a:t>年</a:t>
            </a:r>
            <a:r>
              <a:rPr lang="en-US" altLang="zh-TW" sz="2100" b="0" dirty="0"/>
              <a:t>4</a:t>
            </a:r>
            <a:r>
              <a:rPr lang="zh-TW" altLang="zh-TW" sz="2100" b="0" dirty="0"/>
              <a:t>月至民國</a:t>
            </a:r>
            <a:r>
              <a:rPr lang="en-US" altLang="zh-TW" sz="2100" b="0" dirty="0"/>
              <a:t>107</a:t>
            </a:r>
            <a:r>
              <a:rPr lang="zh-TW" altLang="zh-TW" sz="2100" b="0" dirty="0"/>
              <a:t>年</a:t>
            </a:r>
            <a:r>
              <a:rPr lang="en-US" altLang="zh-TW" sz="2100" b="0" dirty="0"/>
              <a:t>12</a:t>
            </a:r>
            <a:r>
              <a:rPr lang="zh-TW" altLang="zh-TW" sz="2100" b="0" dirty="0"/>
              <a:t>月止</a:t>
            </a:r>
            <a:r>
              <a:rPr lang="zh-TW" altLang="zh-TW" sz="2100" b="0" dirty="0" smtClean="0">
                <a:solidFill>
                  <a:srgbClr val="00B050"/>
                </a:solidFill>
              </a:rPr>
              <a:t>（自</a:t>
            </a:r>
            <a:r>
              <a:rPr lang="en-US" altLang="zh-TW" sz="2100" b="0" dirty="0" smtClean="0">
                <a:solidFill>
                  <a:srgbClr val="00B050"/>
                </a:solidFill>
              </a:rPr>
              <a:t>106</a:t>
            </a:r>
            <a:r>
              <a:rPr lang="zh-TW" altLang="zh-TW" sz="2100" b="0" dirty="0" smtClean="0">
                <a:solidFill>
                  <a:srgbClr val="00B050"/>
                </a:solidFill>
              </a:rPr>
              <a:t>學年度起每年</a:t>
            </a:r>
            <a:endParaRPr lang="en-US" altLang="zh-TW" sz="2100" b="0" dirty="0" smtClean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zh-TW" altLang="en-US" sz="2100" b="0" dirty="0">
                <a:solidFill>
                  <a:srgbClr val="00B050"/>
                </a:solidFill>
              </a:rPr>
              <a:t> </a:t>
            </a:r>
            <a:r>
              <a:rPr lang="zh-TW" altLang="en-US" sz="2100" b="0" dirty="0" smtClean="0">
                <a:solidFill>
                  <a:srgbClr val="00B050"/>
                </a:solidFill>
              </a:rPr>
              <a:t>                               </a:t>
            </a:r>
            <a:r>
              <a:rPr lang="en-US" altLang="zh-TW" sz="2100" b="0" dirty="0" smtClean="0">
                <a:solidFill>
                  <a:srgbClr val="00B050"/>
                </a:solidFill>
              </a:rPr>
              <a:t>10</a:t>
            </a:r>
            <a:r>
              <a:rPr lang="zh-TW" altLang="zh-TW" sz="2100" b="0" dirty="0">
                <a:solidFill>
                  <a:srgbClr val="00B050"/>
                </a:solidFill>
              </a:rPr>
              <a:t>月至</a:t>
            </a:r>
            <a:r>
              <a:rPr lang="en-US" altLang="zh-TW" sz="2100" b="0" dirty="0" smtClean="0">
                <a:solidFill>
                  <a:srgbClr val="00B050"/>
                </a:solidFill>
              </a:rPr>
              <a:t>12</a:t>
            </a:r>
            <a:r>
              <a:rPr lang="zh-TW" altLang="zh-TW" sz="2100" b="0" dirty="0" smtClean="0">
                <a:solidFill>
                  <a:srgbClr val="00B050"/>
                </a:solidFill>
              </a:rPr>
              <a:t>月，校務評鑑日程每校</a:t>
            </a:r>
            <a:r>
              <a:rPr lang="en-US" altLang="zh-TW" sz="2100" b="0" dirty="0" smtClean="0">
                <a:solidFill>
                  <a:srgbClr val="00B050"/>
                </a:solidFill>
              </a:rPr>
              <a:t>1</a:t>
            </a:r>
            <a:r>
              <a:rPr lang="zh-TW" altLang="zh-TW" sz="2100" b="0" dirty="0" smtClean="0">
                <a:solidFill>
                  <a:srgbClr val="00B050"/>
                </a:solidFill>
              </a:rPr>
              <a:t>日，同時進行專業類</a:t>
            </a:r>
            <a:endParaRPr lang="en-US" altLang="zh-TW" sz="2100" b="0" dirty="0" smtClean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zh-TW" altLang="en-US" sz="2100" b="0" dirty="0">
                <a:solidFill>
                  <a:srgbClr val="00B050"/>
                </a:solidFill>
              </a:rPr>
              <a:t> </a:t>
            </a:r>
            <a:r>
              <a:rPr lang="zh-TW" altLang="en-US" sz="2100" b="0" dirty="0" smtClean="0">
                <a:solidFill>
                  <a:srgbClr val="00B050"/>
                </a:solidFill>
              </a:rPr>
              <a:t>                               </a:t>
            </a:r>
            <a:r>
              <a:rPr lang="zh-TW" altLang="zh-TW" sz="2100" b="0" dirty="0" smtClean="0">
                <a:solidFill>
                  <a:srgbClr val="00B050"/>
                </a:solidFill>
              </a:rPr>
              <a:t>科評鑑。</a:t>
            </a:r>
            <a:r>
              <a:rPr lang="en-US" altLang="zh-TW" sz="2100" b="0" u="sng" dirty="0" smtClean="0">
                <a:solidFill>
                  <a:srgbClr val="00B050"/>
                </a:solidFill>
              </a:rPr>
              <a:t>107</a:t>
            </a:r>
            <a:r>
              <a:rPr lang="zh-TW" altLang="en-US" sz="2100" b="0" u="sng" dirty="0" smtClean="0">
                <a:solidFill>
                  <a:srgbClr val="00B050"/>
                </a:solidFill>
              </a:rPr>
              <a:t>學年度為</a:t>
            </a:r>
            <a:r>
              <a:rPr lang="en-US" altLang="zh-TW" sz="2100" b="0" u="sng" dirty="0" smtClean="0">
                <a:solidFill>
                  <a:srgbClr val="00B050"/>
                </a:solidFill>
              </a:rPr>
              <a:t>107</a:t>
            </a:r>
            <a:r>
              <a:rPr lang="zh-TW" altLang="en-US" sz="2100" b="0" u="sng" dirty="0" smtClean="0">
                <a:solidFill>
                  <a:srgbClr val="00B050"/>
                </a:solidFill>
              </a:rPr>
              <a:t>年</a:t>
            </a:r>
            <a:r>
              <a:rPr lang="en-US" altLang="zh-TW" sz="2100" b="0" u="sng" dirty="0" smtClean="0">
                <a:solidFill>
                  <a:srgbClr val="00B050"/>
                </a:solidFill>
              </a:rPr>
              <a:t>10</a:t>
            </a:r>
            <a:r>
              <a:rPr lang="zh-TW" altLang="en-US" sz="2100" b="0" u="sng" dirty="0" smtClean="0">
                <a:solidFill>
                  <a:srgbClr val="00B050"/>
                </a:solidFill>
              </a:rPr>
              <a:t>月至</a:t>
            </a:r>
            <a:r>
              <a:rPr lang="en-US" altLang="zh-TW" sz="2100" b="0" u="sng" dirty="0" smtClean="0">
                <a:solidFill>
                  <a:srgbClr val="00B050"/>
                </a:solidFill>
              </a:rPr>
              <a:t>107</a:t>
            </a:r>
            <a:r>
              <a:rPr lang="zh-TW" altLang="en-US" sz="2100" b="0" u="sng" dirty="0" smtClean="0">
                <a:solidFill>
                  <a:srgbClr val="00B050"/>
                </a:solidFill>
              </a:rPr>
              <a:t>年</a:t>
            </a:r>
            <a:r>
              <a:rPr lang="en-US" altLang="zh-TW" sz="2100" b="0" u="sng" dirty="0" smtClean="0">
                <a:solidFill>
                  <a:srgbClr val="00B050"/>
                </a:solidFill>
              </a:rPr>
              <a:t>12</a:t>
            </a:r>
            <a:r>
              <a:rPr lang="zh-TW" altLang="en-US" sz="2100" b="0" u="sng" dirty="0" smtClean="0">
                <a:solidFill>
                  <a:srgbClr val="00B050"/>
                </a:solidFill>
              </a:rPr>
              <a:t>月</a:t>
            </a:r>
            <a:r>
              <a:rPr lang="zh-TW" altLang="en-US" sz="2100" b="0" dirty="0" smtClean="0">
                <a:solidFill>
                  <a:srgbClr val="00B050"/>
                </a:solidFill>
              </a:rPr>
              <a:t>）</a:t>
            </a:r>
            <a:endParaRPr lang="zh-TW" altLang="zh-TW" sz="2100" b="0" dirty="0" smtClean="0">
              <a:solidFill>
                <a:srgbClr val="00B050"/>
              </a:solidFill>
            </a:endParaRPr>
          </a:p>
          <a:p>
            <a:pPr algn="just"/>
            <a:r>
              <a:rPr lang="en-US" altLang="zh-TW" sz="2400" dirty="0" smtClean="0"/>
              <a:t>3</a:t>
            </a:r>
            <a:r>
              <a:rPr lang="en-US" altLang="zh-TW" sz="2400" dirty="0"/>
              <a:t>.</a:t>
            </a:r>
            <a:r>
              <a:rPr lang="zh-TW" altLang="zh-TW" sz="2400" dirty="0"/>
              <a:t>實施內容：</a:t>
            </a:r>
            <a:r>
              <a:rPr lang="zh-TW" altLang="zh-TW" sz="2000" b="0" dirty="0"/>
              <a:t>包括學校領導與行政管理、課程發展與評鑑應用、</a:t>
            </a:r>
            <a:r>
              <a:rPr lang="zh-TW" altLang="zh-TW" sz="2000" b="0" dirty="0" smtClean="0"/>
              <a:t>教師教</a:t>
            </a:r>
            <a:endParaRPr lang="en-US" altLang="zh-TW" sz="2000" b="0" dirty="0" smtClean="0"/>
          </a:p>
          <a:p>
            <a:pPr marL="0" indent="0" algn="just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                      </a:t>
            </a:r>
            <a:r>
              <a:rPr lang="zh-TW" altLang="zh-TW" sz="2000" b="0" dirty="0" smtClean="0"/>
              <a:t>學</a:t>
            </a:r>
            <a:r>
              <a:rPr lang="zh-TW" altLang="zh-TW" sz="2000" b="0" dirty="0"/>
              <a:t>與專業發展、學生學習與成效表現、學生事務與</a:t>
            </a:r>
            <a:r>
              <a:rPr lang="zh-TW" altLang="zh-TW" sz="2000" b="0" dirty="0" smtClean="0"/>
              <a:t>公民素</a:t>
            </a:r>
            <a:endParaRPr lang="en-US" altLang="zh-TW" sz="2000" b="0" dirty="0" smtClean="0"/>
          </a:p>
          <a:p>
            <a:pPr marL="0" indent="0" algn="just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                      </a:t>
            </a:r>
            <a:r>
              <a:rPr lang="zh-TW" altLang="zh-TW" sz="2000" b="0" dirty="0" smtClean="0"/>
              <a:t>養</a:t>
            </a:r>
            <a:r>
              <a:rPr lang="zh-TW" altLang="zh-TW" sz="2000" b="0" dirty="0"/>
              <a:t>、學生輔導與特殊教育、校園營造與</a:t>
            </a:r>
            <a:r>
              <a:rPr lang="zh-TW" altLang="zh-TW" sz="2000" b="0" dirty="0" smtClean="0"/>
              <a:t>資源統整、董事會</a:t>
            </a:r>
            <a:endParaRPr lang="en-US" altLang="zh-TW" sz="2000" b="0" dirty="0" smtClean="0"/>
          </a:p>
          <a:p>
            <a:pPr marL="0" indent="0" algn="just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                      </a:t>
            </a:r>
            <a:r>
              <a:rPr lang="zh-TW" altLang="zh-TW" sz="2000" b="0" dirty="0" smtClean="0"/>
              <a:t>設置與經營</a:t>
            </a:r>
            <a:r>
              <a:rPr lang="en-US" altLang="zh-TW" sz="2000" b="0" dirty="0" smtClean="0"/>
              <a:t>(</a:t>
            </a:r>
            <a:r>
              <a:rPr lang="zh-TW" altLang="zh-TW" sz="2000" b="0" dirty="0" smtClean="0"/>
              <a:t>私立學校適用</a:t>
            </a:r>
            <a:r>
              <a:rPr lang="en-US" altLang="zh-TW" sz="2000" b="0" dirty="0" smtClean="0"/>
              <a:t>)</a:t>
            </a:r>
            <a:r>
              <a:rPr lang="zh-TW" altLang="zh-TW" sz="2000" b="0" dirty="0" smtClean="0"/>
              <a:t>、實習輔導與產業合作</a:t>
            </a:r>
            <a:r>
              <a:rPr lang="zh-TW" altLang="zh-TW" sz="2000" b="0" dirty="0"/>
              <a:t>及</a:t>
            </a:r>
            <a:r>
              <a:rPr lang="zh-TW" altLang="zh-TW" sz="2000" b="0" dirty="0" smtClean="0"/>
              <a:t>專業</a:t>
            </a:r>
            <a:endParaRPr lang="en-US" altLang="zh-TW" sz="2000" b="0" dirty="0" smtClean="0"/>
          </a:p>
          <a:p>
            <a:pPr marL="0" indent="0" algn="just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                      </a:t>
            </a:r>
            <a:r>
              <a:rPr lang="zh-TW" altLang="zh-TW" sz="2000" b="0" dirty="0" smtClean="0"/>
              <a:t>類</a:t>
            </a:r>
            <a:r>
              <a:rPr lang="zh-TW" altLang="zh-TW" sz="2000" b="0" dirty="0"/>
              <a:t>科</a:t>
            </a:r>
            <a:r>
              <a:rPr lang="en-US" altLang="zh-TW" sz="2000" b="0" dirty="0"/>
              <a:t>(</a:t>
            </a:r>
            <a:r>
              <a:rPr lang="zh-TW" altLang="zh-TW" sz="2000" b="0" dirty="0"/>
              <a:t>高職學校、附設職業類科學校及綜合高中適用</a:t>
            </a:r>
            <a:r>
              <a:rPr lang="en-US" altLang="zh-TW" sz="2000" b="0" dirty="0"/>
              <a:t>)</a:t>
            </a:r>
            <a:r>
              <a:rPr lang="zh-TW" altLang="zh-TW" sz="2000" b="0" dirty="0"/>
              <a:t>等</a:t>
            </a:r>
            <a:r>
              <a:rPr lang="zh-TW" altLang="zh-TW" sz="2000" b="0" dirty="0" smtClean="0"/>
              <a:t>項</a:t>
            </a:r>
            <a:endParaRPr lang="zh-TW" altLang="zh-TW" sz="2000" b="0" dirty="0"/>
          </a:p>
          <a:p>
            <a:pPr algn="just"/>
            <a:r>
              <a:rPr lang="en-US" altLang="zh-TW" sz="2400" dirty="0"/>
              <a:t>4.</a:t>
            </a:r>
            <a:r>
              <a:rPr lang="zh-TW" altLang="zh-TW" sz="2400" dirty="0"/>
              <a:t>評鑑方式：</a:t>
            </a:r>
            <a:r>
              <a:rPr lang="zh-TW" altLang="zh-TW" sz="2000" b="0" dirty="0"/>
              <a:t>採實地評鑑方式，由評鑑委員及教學訪視教師前往受評</a:t>
            </a:r>
            <a:r>
              <a:rPr lang="zh-TW" altLang="zh-TW" sz="2000" b="0" dirty="0" smtClean="0"/>
              <a:t>學</a:t>
            </a:r>
            <a:endParaRPr lang="en-US" altLang="zh-TW" sz="2000" b="0" dirty="0" smtClean="0"/>
          </a:p>
          <a:p>
            <a:pPr marL="0" indent="0" algn="just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                      </a:t>
            </a:r>
            <a:r>
              <a:rPr lang="zh-TW" altLang="zh-TW" sz="2000" b="0" dirty="0" smtClean="0"/>
              <a:t>校</a:t>
            </a:r>
            <a:r>
              <a:rPr lang="zh-TW" altLang="zh-TW" sz="2000" b="0" dirty="0"/>
              <a:t>評鑑。評鑑委員進行資料檢閱、校園參觀、人員訪談</a:t>
            </a:r>
            <a:r>
              <a:rPr lang="zh-TW" altLang="zh-TW" sz="2000" b="0" dirty="0" smtClean="0"/>
              <a:t>以</a:t>
            </a:r>
            <a:endParaRPr lang="en-US" altLang="zh-TW" sz="2000" b="0" dirty="0" smtClean="0"/>
          </a:p>
          <a:p>
            <a:pPr marL="0" indent="0" algn="just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                      </a:t>
            </a:r>
            <a:r>
              <a:rPr lang="zh-TW" altLang="zh-TW" sz="2000" b="0" dirty="0" smtClean="0"/>
              <a:t>及</a:t>
            </a:r>
            <a:r>
              <a:rPr lang="zh-TW" altLang="zh-TW" sz="2000" b="0" u="sng" dirty="0">
                <a:solidFill>
                  <a:srgbClr val="FF0000"/>
                </a:solidFill>
              </a:rPr>
              <a:t>簽署評鑑訪評完成簽署書</a:t>
            </a:r>
            <a:r>
              <a:rPr lang="zh-TW" altLang="zh-TW" sz="2000" b="0" dirty="0"/>
              <a:t>；教學訪視教師則入班進行</a:t>
            </a:r>
            <a:r>
              <a:rPr lang="zh-TW" altLang="zh-TW" sz="2000" b="0" dirty="0" smtClean="0"/>
              <a:t>教</a:t>
            </a:r>
            <a:endParaRPr lang="en-US" altLang="zh-TW" sz="2000" b="0" dirty="0" smtClean="0"/>
          </a:p>
          <a:p>
            <a:pPr marL="0" indent="0" algn="just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                      </a:t>
            </a:r>
            <a:r>
              <a:rPr lang="zh-TW" altLang="zh-TW" sz="2000" b="0" dirty="0" smtClean="0"/>
              <a:t>學</a:t>
            </a:r>
            <a:r>
              <a:rPr lang="zh-TW" altLang="zh-TW" sz="2000" b="0" dirty="0"/>
              <a:t>觀察。</a:t>
            </a:r>
            <a:endParaRPr lang="zh-TW" altLang="en-US" sz="20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439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評鑑結果評定與呈現</a:t>
            </a:r>
            <a:r>
              <a:rPr lang="en-US" altLang="zh-TW" dirty="0" smtClean="0"/>
              <a:t>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616624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2600" dirty="0">
                <a:solidFill>
                  <a:srgbClr val="FF0000"/>
                </a:solidFill>
              </a:rPr>
              <a:t>八、評鑑結果評定與呈現</a:t>
            </a:r>
            <a:endParaRPr lang="en-US" altLang="zh-TW" sz="2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zh-TW" sz="2100" b="0" dirty="0" smtClean="0"/>
              <a:t>（</a:t>
            </a:r>
            <a:r>
              <a:rPr lang="zh-TW" altLang="zh-TW" sz="2100" b="0" dirty="0"/>
              <a:t>一）評鑑結果依學校辦學績效採等第制，依成績優劣分為：</a:t>
            </a:r>
          </a:p>
          <a:p>
            <a:pPr marL="0" indent="0">
              <a:buNone/>
            </a:pPr>
            <a:r>
              <a:rPr lang="zh-TW" altLang="en-US" sz="2100" b="0" dirty="0" smtClean="0"/>
              <a:t>          </a:t>
            </a:r>
            <a:r>
              <a:rPr lang="zh-TW" altLang="zh-TW" sz="1800" dirty="0" smtClean="0"/>
              <a:t>「</a:t>
            </a:r>
            <a:r>
              <a:rPr lang="zh-TW" altLang="zh-TW" sz="1800" dirty="0"/>
              <a:t>一等」：</a:t>
            </a:r>
            <a:r>
              <a:rPr lang="en-US" altLang="zh-TW" sz="1800" dirty="0"/>
              <a:t>90</a:t>
            </a:r>
            <a:r>
              <a:rPr lang="zh-TW" altLang="zh-TW" sz="1800" dirty="0"/>
              <a:t>分以上。</a:t>
            </a:r>
          </a:p>
          <a:p>
            <a:pPr marL="0" indent="0">
              <a:buNone/>
            </a:pPr>
            <a:r>
              <a:rPr lang="zh-TW" altLang="en-US" sz="1800" dirty="0" smtClean="0"/>
              <a:t>           </a:t>
            </a:r>
            <a:r>
              <a:rPr lang="zh-TW" altLang="zh-TW" sz="1800" dirty="0" smtClean="0"/>
              <a:t>「</a:t>
            </a:r>
            <a:r>
              <a:rPr lang="zh-TW" altLang="zh-TW" sz="1800" dirty="0"/>
              <a:t>二等」：</a:t>
            </a:r>
            <a:r>
              <a:rPr lang="en-US" altLang="zh-TW" sz="1800" dirty="0"/>
              <a:t>80</a:t>
            </a:r>
            <a:r>
              <a:rPr lang="zh-TW" altLang="zh-TW" sz="1800" dirty="0"/>
              <a:t>分以上，未滿</a:t>
            </a:r>
            <a:r>
              <a:rPr lang="en-US" altLang="zh-TW" sz="1800" dirty="0"/>
              <a:t>90</a:t>
            </a:r>
            <a:r>
              <a:rPr lang="zh-TW" altLang="zh-TW" sz="1800" dirty="0"/>
              <a:t>分。</a:t>
            </a:r>
          </a:p>
          <a:p>
            <a:pPr marL="0" indent="0">
              <a:buNone/>
            </a:pPr>
            <a:r>
              <a:rPr lang="zh-TW" altLang="en-US" sz="1800" dirty="0" smtClean="0"/>
              <a:t>           </a:t>
            </a:r>
            <a:r>
              <a:rPr lang="zh-TW" altLang="zh-TW" sz="1800" dirty="0" smtClean="0"/>
              <a:t>「</a:t>
            </a:r>
            <a:r>
              <a:rPr lang="zh-TW" altLang="zh-TW" sz="1800" dirty="0"/>
              <a:t>三等」：</a:t>
            </a:r>
            <a:r>
              <a:rPr lang="en-US" altLang="zh-TW" sz="1800" dirty="0"/>
              <a:t>70</a:t>
            </a:r>
            <a:r>
              <a:rPr lang="zh-TW" altLang="zh-TW" sz="1800" dirty="0"/>
              <a:t>分以上，未滿</a:t>
            </a:r>
            <a:r>
              <a:rPr lang="en-US" altLang="zh-TW" sz="1800" dirty="0"/>
              <a:t>80</a:t>
            </a:r>
            <a:r>
              <a:rPr lang="zh-TW" altLang="zh-TW" sz="1800" dirty="0"/>
              <a:t>分。</a:t>
            </a:r>
          </a:p>
          <a:p>
            <a:pPr marL="0" indent="0">
              <a:buNone/>
            </a:pPr>
            <a:r>
              <a:rPr lang="zh-TW" altLang="en-US" sz="1800" dirty="0" smtClean="0"/>
              <a:t>           </a:t>
            </a:r>
            <a:r>
              <a:rPr lang="zh-TW" altLang="zh-TW" sz="1800" dirty="0" smtClean="0"/>
              <a:t>「</a:t>
            </a:r>
            <a:r>
              <a:rPr lang="zh-TW" altLang="zh-TW" sz="1800" dirty="0"/>
              <a:t>四等」：</a:t>
            </a:r>
            <a:r>
              <a:rPr lang="en-US" altLang="zh-TW" sz="1800" dirty="0"/>
              <a:t>60</a:t>
            </a:r>
            <a:r>
              <a:rPr lang="zh-TW" altLang="zh-TW" sz="1800" dirty="0"/>
              <a:t>分以上，未滿</a:t>
            </a:r>
            <a:r>
              <a:rPr lang="en-US" altLang="zh-TW" sz="1800" dirty="0"/>
              <a:t>70</a:t>
            </a:r>
            <a:r>
              <a:rPr lang="zh-TW" altLang="zh-TW" sz="1800" dirty="0"/>
              <a:t>分。</a:t>
            </a:r>
          </a:p>
          <a:p>
            <a:pPr marL="0" indent="0">
              <a:buNone/>
            </a:pPr>
            <a:r>
              <a:rPr lang="zh-TW" altLang="en-US" sz="1800" dirty="0" smtClean="0"/>
              <a:t>           </a:t>
            </a:r>
            <a:r>
              <a:rPr lang="zh-TW" altLang="zh-TW" sz="1800" dirty="0" smtClean="0"/>
              <a:t>「</a:t>
            </a:r>
            <a:r>
              <a:rPr lang="zh-TW" altLang="zh-TW" sz="1800" dirty="0"/>
              <a:t>五等」：未達</a:t>
            </a:r>
            <a:r>
              <a:rPr lang="en-US" altLang="zh-TW" sz="1800" dirty="0"/>
              <a:t>60</a:t>
            </a:r>
            <a:r>
              <a:rPr lang="zh-TW" altLang="zh-TW" sz="1800" dirty="0"/>
              <a:t>分。</a:t>
            </a:r>
          </a:p>
          <a:p>
            <a:pPr marL="0" indent="0">
              <a:buNone/>
            </a:pPr>
            <a:r>
              <a:rPr lang="zh-TW" altLang="zh-TW" sz="2100" b="0" dirty="0"/>
              <a:t>（二）</a:t>
            </a:r>
            <a:r>
              <a:rPr lang="zh-TW" altLang="zh-TW" sz="2000" b="0" dirty="0"/>
              <a:t>評鑑結果以校務評鑑各向度及各專業類科分別給予</a:t>
            </a:r>
            <a:r>
              <a:rPr lang="zh-TW" altLang="zh-TW" sz="2000" b="0" dirty="0">
                <a:solidFill>
                  <a:srgbClr val="FF0000"/>
                </a:solidFill>
              </a:rPr>
              <a:t>等第</a:t>
            </a:r>
            <a:r>
              <a:rPr lang="zh-TW" altLang="zh-TW" sz="2000" b="0" dirty="0"/>
              <a:t>；</a:t>
            </a:r>
            <a:r>
              <a:rPr lang="zh-TW" altLang="zh-TW" sz="2000" b="0" dirty="0" smtClean="0"/>
              <a:t>學校評鑑總</a:t>
            </a:r>
            <a:endParaRPr lang="en-US" altLang="zh-TW" sz="2000" b="0" dirty="0" smtClean="0"/>
          </a:p>
          <a:p>
            <a:pPr marL="0" indent="0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  </a:t>
            </a:r>
            <a:r>
              <a:rPr lang="zh-TW" altLang="zh-TW" sz="2000" b="0" dirty="0" smtClean="0"/>
              <a:t>成績</a:t>
            </a:r>
            <a:r>
              <a:rPr lang="zh-TW" altLang="zh-TW" sz="2000" b="0" dirty="0"/>
              <a:t>經分項成績加權計算後產生，</a:t>
            </a:r>
            <a:r>
              <a:rPr lang="zh-TW" altLang="zh-TW" sz="2000" b="0" dirty="0">
                <a:solidFill>
                  <a:srgbClr val="FF0000"/>
                </a:solidFill>
              </a:rPr>
              <a:t>均以等第呈現</a:t>
            </a:r>
            <a:r>
              <a:rPr lang="zh-TW" altLang="zh-TW" sz="2000" b="0" dirty="0"/>
              <a:t>。</a:t>
            </a:r>
          </a:p>
          <a:p>
            <a:pPr marL="0" indent="0">
              <a:buNone/>
            </a:pPr>
            <a:r>
              <a:rPr lang="zh-TW" altLang="zh-TW" sz="2000" b="0" dirty="0"/>
              <a:t>（三）各向度之等第評定以評鑑指標中的「項目」作為評分依據，</a:t>
            </a:r>
            <a:r>
              <a:rPr lang="zh-TW" altLang="zh-TW" sz="2000" b="0" dirty="0" smtClean="0"/>
              <a:t>每一個項</a:t>
            </a:r>
            <a:endParaRPr lang="en-US" altLang="zh-TW" sz="2000" b="0" dirty="0" smtClean="0"/>
          </a:p>
          <a:p>
            <a:pPr marL="0" indent="0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 </a:t>
            </a:r>
            <a:r>
              <a:rPr lang="zh-TW" altLang="zh-TW" sz="2000" b="0" dirty="0" smtClean="0"/>
              <a:t>目的</a:t>
            </a:r>
            <a:r>
              <a:rPr lang="zh-TW" altLang="zh-TW" sz="2000" b="0" dirty="0"/>
              <a:t>分數將以</a:t>
            </a:r>
            <a:r>
              <a:rPr lang="en-US" altLang="zh-TW" sz="2000" b="0" dirty="0"/>
              <a:t>1</a:t>
            </a:r>
            <a:r>
              <a:rPr lang="zh-TW" altLang="zh-TW" sz="2000" b="0" dirty="0"/>
              <a:t>到</a:t>
            </a:r>
            <a:r>
              <a:rPr lang="en-US" altLang="zh-TW" sz="2000" b="0" dirty="0"/>
              <a:t>5</a:t>
            </a:r>
            <a:r>
              <a:rPr lang="zh-TW" altLang="zh-TW" sz="2000" b="0" dirty="0"/>
              <a:t>分來進行評分。各向度中每個項目</a:t>
            </a:r>
            <a:r>
              <a:rPr lang="zh-TW" altLang="zh-TW" sz="2000" b="0" dirty="0" smtClean="0"/>
              <a:t>的得分</a:t>
            </a:r>
            <a:r>
              <a:rPr lang="zh-TW" altLang="zh-TW" sz="2000" b="0" dirty="0"/>
              <a:t>平均數</a:t>
            </a:r>
            <a:r>
              <a:rPr lang="zh-TW" altLang="zh-TW" sz="2000" b="0" dirty="0" smtClean="0"/>
              <a:t>乘</a:t>
            </a:r>
            <a:endParaRPr lang="en-US" altLang="zh-TW" sz="2000" b="0" dirty="0" smtClean="0"/>
          </a:p>
          <a:p>
            <a:pPr marL="0" indent="0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 </a:t>
            </a:r>
            <a:r>
              <a:rPr lang="zh-TW" altLang="zh-TW" sz="2000" b="0" dirty="0" smtClean="0"/>
              <a:t>以</a:t>
            </a:r>
            <a:r>
              <a:rPr lang="en-US" altLang="zh-TW" sz="2000" b="0" dirty="0"/>
              <a:t>20</a:t>
            </a:r>
            <a:r>
              <a:rPr lang="zh-TW" altLang="zh-TW" sz="2000" b="0" dirty="0"/>
              <a:t>，即為該向度成績。</a:t>
            </a:r>
          </a:p>
          <a:p>
            <a:pPr marL="0" indent="0" algn="just">
              <a:buNone/>
            </a:pPr>
            <a:r>
              <a:rPr lang="zh-TW" altLang="zh-TW" sz="2000" b="0" dirty="0"/>
              <a:t>（四）各向度教育政策具體量化效標達成率以</a:t>
            </a:r>
            <a:r>
              <a:rPr lang="en-US" altLang="zh-TW" sz="2000" b="0" dirty="0"/>
              <a:t>70%</a:t>
            </a:r>
            <a:r>
              <a:rPr lang="zh-TW" altLang="zh-TW" sz="2000" b="0" dirty="0"/>
              <a:t>為門檻；若未</a:t>
            </a:r>
            <a:r>
              <a:rPr lang="zh-TW" altLang="zh-TW" sz="2000" b="0" dirty="0" smtClean="0"/>
              <a:t>達</a:t>
            </a:r>
            <a:r>
              <a:rPr lang="zh-TW" altLang="en-US" sz="2000" b="0" dirty="0" smtClean="0"/>
              <a:t> </a:t>
            </a:r>
            <a:r>
              <a:rPr lang="en-US" altLang="zh-TW" sz="2000" b="0" dirty="0" smtClean="0"/>
              <a:t>70</a:t>
            </a:r>
            <a:r>
              <a:rPr lang="en-US" altLang="zh-TW" sz="2000" b="0" dirty="0"/>
              <a:t>%</a:t>
            </a:r>
            <a:r>
              <a:rPr lang="zh-TW" altLang="zh-TW" sz="2000" b="0" dirty="0"/>
              <a:t>，</a:t>
            </a:r>
            <a:r>
              <a:rPr lang="zh-TW" altLang="zh-TW" sz="2000" b="0" dirty="0" smtClean="0"/>
              <a:t>則</a:t>
            </a:r>
            <a:endParaRPr lang="en-US" altLang="zh-TW" sz="2000" b="0" dirty="0" smtClean="0"/>
          </a:p>
          <a:p>
            <a:pPr marL="0" indent="0" algn="just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</a:t>
            </a:r>
            <a:r>
              <a:rPr lang="zh-TW" altLang="zh-TW" sz="2000" b="0" dirty="0" smtClean="0"/>
              <a:t>該</a:t>
            </a:r>
            <a:r>
              <a:rPr lang="zh-TW" altLang="zh-TW" sz="2000" b="0" dirty="0"/>
              <a:t>向度等第結果不得列為一等；未達</a:t>
            </a:r>
            <a:r>
              <a:rPr lang="en-US" altLang="zh-TW" sz="2000" b="0" dirty="0"/>
              <a:t>50%</a:t>
            </a:r>
            <a:r>
              <a:rPr lang="zh-TW" altLang="zh-TW" sz="2000" b="0" dirty="0"/>
              <a:t>者，該向</a:t>
            </a:r>
            <a:r>
              <a:rPr lang="zh-TW" altLang="zh-TW" sz="2000" b="0" dirty="0" smtClean="0"/>
              <a:t>度等第</a:t>
            </a:r>
            <a:r>
              <a:rPr lang="zh-TW" altLang="zh-TW" sz="2000" b="0" dirty="0"/>
              <a:t>結果不得</a:t>
            </a:r>
            <a:r>
              <a:rPr lang="zh-TW" altLang="zh-TW" sz="2000" b="0" dirty="0" smtClean="0"/>
              <a:t>高於</a:t>
            </a:r>
            <a:endParaRPr lang="en-US" altLang="zh-TW" sz="2000" b="0" dirty="0" smtClean="0"/>
          </a:p>
          <a:p>
            <a:pPr marL="0" indent="0" algn="just">
              <a:buNone/>
            </a:pPr>
            <a:r>
              <a:rPr lang="zh-TW" altLang="en-US" sz="2000" b="0" dirty="0"/>
              <a:t> </a:t>
            </a:r>
            <a:r>
              <a:rPr lang="zh-TW" altLang="en-US" sz="2000" b="0" dirty="0" smtClean="0"/>
              <a:t>           </a:t>
            </a:r>
            <a:r>
              <a:rPr lang="zh-TW" altLang="zh-TW" sz="2000" b="0" dirty="0" smtClean="0"/>
              <a:t>三等</a:t>
            </a:r>
            <a:r>
              <a:rPr lang="zh-TW" altLang="zh-TW" sz="2000" b="0" dirty="0"/>
              <a:t>。有關達成率之計算以小數點後</a:t>
            </a:r>
            <a:r>
              <a:rPr lang="zh-TW" altLang="zh-TW" sz="2000" b="0" dirty="0" smtClean="0"/>
              <a:t>四捨五入至</a:t>
            </a:r>
            <a:r>
              <a:rPr lang="zh-TW" altLang="zh-TW" sz="2000" b="0" dirty="0"/>
              <a:t>整數位為判定標準。</a:t>
            </a:r>
            <a:endParaRPr lang="zh-TW" altLang="en-US" sz="20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546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評鑑結果評定與呈現</a:t>
            </a:r>
            <a:r>
              <a:rPr lang="en-US" altLang="zh-TW" dirty="0" smtClean="0"/>
              <a:t>(2/2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616624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100" dirty="0"/>
              <a:t>（五）學校評鑑總成績之配分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19</a:t>
            </a:fld>
            <a:endParaRPr lang="en-US" altLang="zh-TW"/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7192277"/>
              </p:ext>
            </p:extLst>
          </p:nvPr>
        </p:nvGraphicFramePr>
        <p:xfrm>
          <a:off x="179388" y="1484313"/>
          <a:ext cx="7345363" cy="5152007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492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7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42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17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3314">
                <a:tc rowSpan="2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學校類型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b="1" kern="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職業類科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b="1" kern="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b="1" kern="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校務評鑑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b="1" kern="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專業類科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b="1" kern="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學校特色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</a:t>
                      </a:r>
                      <a:r>
                        <a:rPr lang="zh-TW" sz="1800" b="1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</a:t>
                      </a:r>
                      <a:r>
                        <a:rPr lang="en-US" sz="1800" b="1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</a:t>
                      </a:r>
                      <a:r>
                        <a:rPr lang="zh-TW" sz="1800" b="1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分為最高分</a:t>
                      </a:r>
                      <a:r>
                        <a:rPr lang="en-US" sz="1800" b="1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8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b="1" kern="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</a:t>
                      </a:r>
                      <a:r>
                        <a:rPr lang="zh-TW" sz="1800" b="1" kern="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</a:t>
                      </a:r>
                      <a:endParaRPr lang="en-US" altLang="zh-TW" sz="1800" b="1" kern="0" dirty="0" smtClean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b="1" kern="0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成績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1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</a:t>
                      </a:r>
                      <a:r>
                        <a:rPr lang="zh-TW" sz="1800" b="1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、（校務評鑑＋專業類科）×</a:t>
                      </a:r>
                      <a:r>
                        <a:rPr lang="en-US" sz="1800" b="1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95</a:t>
                      </a:r>
                      <a:r>
                        <a:rPr lang="zh-TW" sz="1800" b="1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b="1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69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高級中學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（含完全中學）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</a:t>
                      </a:r>
                      <a:r>
                        <a:rPr lang="zh-TW" sz="18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職業</a:t>
                      </a:r>
                      <a:endParaRPr lang="en-US" altLang="zh-TW" sz="1800" kern="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類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以</a:t>
                      </a: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0~5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分計算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＋</a:t>
                      </a:r>
                      <a:r>
                        <a:rPr lang="en-US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129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高級職業學校</a:t>
                      </a:r>
                      <a:endParaRPr lang="zh-TW" sz="18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不限</a:t>
                      </a:r>
                      <a:r>
                        <a:rPr lang="zh-TW" sz="18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類</a:t>
                      </a:r>
                      <a:endParaRPr lang="en-US" altLang="zh-TW" sz="1800" kern="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60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以</a:t>
                      </a: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0~5</a:t>
                      </a:r>
                      <a:r>
                        <a:rPr lang="zh-TW" sz="1800" ker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分計算</a:t>
                      </a:r>
                      <a:endParaRPr lang="zh-TW" sz="1800" kern="10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＋</a:t>
                      </a:r>
                      <a:r>
                        <a:rPr lang="en-US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693">
                <a:tc rowSpan="4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高中附設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職業類科學校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（含綜合高中）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附設職業類科</a:t>
                      </a:r>
                      <a:endParaRPr lang="zh-TW" sz="18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sz="18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1-2</a:t>
                      </a:r>
                      <a:r>
                        <a:rPr lang="zh-TW" sz="18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科）</a:t>
                      </a:r>
                      <a:endParaRPr lang="zh-TW" sz="18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90</a:t>
                      </a:r>
                      <a:r>
                        <a:rPr lang="zh-TW" sz="1800" ker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以</a:t>
                      </a: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0~5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分計算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＋</a:t>
                      </a:r>
                      <a:r>
                        <a:rPr lang="en-US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469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附設職業類科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3-4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科）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以</a:t>
                      </a: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0~5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分計算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469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附設職業類科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5-6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科）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sz="1800" ker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sz="1800" ker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以</a:t>
                      </a: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0~5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分計算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469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附設職業類科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科以上）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60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sz="1800" ker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％</a:t>
                      </a:r>
                      <a:endParaRPr lang="zh-TW" sz="1800" kern="10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以</a:t>
                      </a: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0~5</a:t>
                      </a:r>
                      <a:r>
                        <a:rPr lang="zh-TW" sz="1800" kern="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分計算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412" marR="9412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內容版面配置區 6"/>
          <p:cNvSpPr txBox="1">
            <a:spLocks/>
          </p:cNvSpPr>
          <p:nvPr/>
        </p:nvSpPr>
        <p:spPr>
          <a:xfrm>
            <a:off x="7451725" y="1484784"/>
            <a:ext cx="1666875" cy="395128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 b="1">
                <a:solidFill>
                  <a:srgbClr val="16151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rgbClr val="16151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rgbClr val="16151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rgbClr val="161514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61514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61514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61514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61514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61514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zh-TW" altLang="zh-TW" sz="1800" kern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※校務評鑑「</a:t>
            </a:r>
            <a:r>
              <a:rPr lang="zh-TW" altLang="zh-TW" sz="1800" kern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董事會設置與經營</a:t>
            </a:r>
            <a:r>
              <a:rPr lang="zh-TW" altLang="zh-TW" sz="1800" kern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」之分項評鑑分數不列入計算。</a:t>
            </a:r>
          </a:p>
          <a:p>
            <a:pPr marL="0" indent="0">
              <a:buFontTx/>
              <a:buNone/>
            </a:pPr>
            <a:r>
              <a:rPr lang="zh-TW" altLang="zh-TW" sz="1800" kern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sz="1800" kern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學校評鑑</a:t>
            </a:r>
            <a:r>
              <a:rPr lang="zh-TW" altLang="en-US" sz="1800" kern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總成績不公告</a:t>
            </a:r>
            <a:r>
              <a:rPr lang="zh-TW" altLang="en-US" sz="1800" kern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，僅提供本局作為推薦教育部</a:t>
            </a:r>
            <a:r>
              <a:rPr lang="zh-TW" altLang="en-US" sz="1800" kern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優質高中認證</a:t>
            </a:r>
            <a:r>
              <a:rPr lang="zh-TW" altLang="en-US" sz="1800" kern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之參考。</a:t>
            </a:r>
            <a:endParaRPr lang="zh-TW" altLang="en-US" kern="0" dirty="0" smtClean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423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   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073427"/>
          </a:xfrm>
        </p:spPr>
        <p:txBody>
          <a:bodyPr/>
          <a:lstStyle/>
          <a:p>
            <a:r>
              <a:rPr lang="zh-TW" altLang="en-US" dirty="0" smtClean="0"/>
              <a:t>計畫特色</a:t>
            </a:r>
            <a:endParaRPr lang="en-US" altLang="zh-TW" dirty="0" smtClean="0"/>
          </a:p>
          <a:p>
            <a:r>
              <a:rPr lang="zh-TW" altLang="en-US" dirty="0" smtClean="0"/>
              <a:t>壹、實施計畫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一、依據</a:t>
            </a:r>
            <a:r>
              <a:rPr lang="zh-TW" altLang="en-US" dirty="0"/>
              <a:t> </a:t>
            </a:r>
            <a:r>
              <a:rPr lang="zh-TW" altLang="en-US" dirty="0" smtClean="0"/>
              <a:t>                            二、計畫目的</a:t>
            </a:r>
            <a:endParaRPr lang="en-US" altLang="zh-TW" dirty="0" smtClean="0"/>
          </a:p>
          <a:p>
            <a:pPr lvl="1"/>
            <a:r>
              <a:rPr lang="zh-TW" altLang="en-US" dirty="0"/>
              <a:t>三、</a:t>
            </a:r>
            <a:r>
              <a:rPr lang="zh-TW" altLang="en-US" dirty="0" smtClean="0"/>
              <a:t>單位                             四、實施對象</a:t>
            </a:r>
            <a:endParaRPr lang="en-US" altLang="zh-TW" dirty="0" smtClean="0"/>
          </a:p>
          <a:p>
            <a:pPr lvl="1"/>
            <a:r>
              <a:rPr lang="zh-TW" altLang="en-US" dirty="0"/>
              <a:t>五</a:t>
            </a:r>
            <a:r>
              <a:rPr lang="zh-TW" altLang="en-US" dirty="0" smtClean="0"/>
              <a:t>、評鑑組織                     六、評鑑範疇及項目內容</a:t>
            </a:r>
            <a:endParaRPr lang="en-US" altLang="zh-TW" dirty="0" smtClean="0"/>
          </a:p>
          <a:p>
            <a:pPr lvl="1"/>
            <a:r>
              <a:rPr lang="zh-TW" altLang="en-US" dirty="0"/>
              <a:t>七、實施</a:t>
            </a:r>
            <a:r>
              <a:rPr lang="zh-TW" altLang="en-US" dirty="0" smtClean="0"/>
              <a:t>方式                     八、評鑑結果評定與呈現</a:t>
            </a:r>
            <a:endParaRPr lang="en-US" altLang="zh-TW" dirty="0" smtClean="0"/>
          </a:p>
          <a:p>
            <a:pPr lvl="1"/>
            <a:r>
              <a:rPr lang="zh-TW" altLang="en-US" dirty="0"/>
              <a:t>九</a:t>
            </a:r>
            <a:r>
              <a:rPr lang="zh-TW" altLang="en-US" dirty="0" smtClean="0"/>
              <a:t>、評鑑結果之審議程序 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十、評鑑結果之公布、獎勵與運用   </a:t>
            </a:r>
            <a:endParaRPr lang="en-US" altLang="zh-TW" dirty="0" smtClean="0"/>
          </a:p>
          <a:p>
            <a:pPr lvl="1"/>
            <a:r>
              <a:rPr lang="zh-TW" altLang="en-US" dirty="0"/>
              <a:t>十一</a:t>
            </a:r>
            <a:r>
              <a:rPr lang="zh-TW" altLang="en-US" dirty="0" smtClean="0"/>
              <a:t>、評鑑倫理                         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903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評鑑結果之審議程序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5073427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600" dirty="0">
                <a:solidFill>
                  <a:srgbClr val="FF0000"/>
                </a:solidFill>
              </a:rPr>
              <a:t>九、評鑑結果之審議程序</a:t>
            </a:r>
          </a:p>
          <a:p>
            <a:pPr marL="0" indent="0" algn="just">
              <a:buNone/>
            </a:pPr>
            <a:r>
              <a:rPr lang="zh-TW" altLang="zh-TW" sz="2100" b="0" dirty="0"/>
              <a:t>（一）</a:t>
            </a:r>
            <a:r>
              <a:rPr lang="zh-TW" altLang="zh-TW" sz="2100" b="0" dirty="0">
                <a:solidFill>
                  <a:srgbClr val="FF0000"/>
                </a:solidFill>
              </a:rPr>
              <a:t>評鑑結束後三個月內</a:t>
            </a:r>
            <a:r>
              <a:rPr lang="zh-TW" altLang="zh-TW" sz="2100" b="0" dirty="0"/>
              <a:t>，完成評鑑報告文字部分初稿，由本局函</a:t>
            </a:r>
            <a:r>
              <a:rPr lang="zh-TW" altLang="zh-TW" sz="2100" b="0" dirty="0" smtClean="0"/>
              <a:t>知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</a:t>
            </a:r>
            <a:r>
              <a:rPr lang="zh-TW" altLang="zh-TW" sz="2100" b="0" dirty="0" smtClean="0"/>
              <a:t>各</a:t>
            </a:r>
            <a:r>
              <a:rPr lang="zh-TW" altLang="zh-TW" sz="2100" b="0" dirty="0"/>
              <a:t>受評學校之評鑑報告，受評學校對評鑑報告有疑義者，認有</a:t>
            </a:r>
            <a:r>
              <a:rPr lang="zh-TW" altLang="zh-TW" sz="2100" b="0" dirty="0" smtClean="0"/>
              <a:t>下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</a:t>
            </a:r>
            <a:r>
              <a:rPr lang="zh-TW" altLang="zh-TW" sz="2100" b="0" dirty="0" smtClean="0"/>
              <a:t>列</a:t>
            </a:r>
            <a:r>
              <a:rPr lang="zh-TW" altLang="zh-TW" sz="2100" b="0" dirty="0"/>
              <a:t>情形之一者，得於規定時限內</a:t>
            </a:r>
            <a:r>
              <a:rPr lang="zh-TW" altLang="zh-TW" sz="2100" dirty="0">
                <a:solidFill>
                  <a:srgbClr val="FF0000"/>
                </a:solidFill>
              </a:rPr>
              <a:t>提出申覆</a:t>
            </a:r>
            <a:r>
              <a:rPr lang="zh-TW" altLang="zh-TW" sz="2100" b="0" dirty="0"/>
              <a:t>。</a:t>
            </a:r>
          </a:p>
          <a:p>
            <a:r>
              <a:rPr lang="en-US" altLang="zh-TW" sz="2000" b="0" dirty="0"/>
              <a:t>1.</a:t>
            </a:r>
            <a:r>
              <a:rPr lang="zh-TW" altLang="zh-TW" sz="2000" b="0" dirty="0"/>
              <a:t>評鑑程序有重大違反相關評鑑實施計畫規定之情事，致生不利於受評學校之評鑑結果。</a:t>
            </a:r>
          </a:p>
          <a:p>
            <a:pPr algn="just"/>
            <a:r>
              <a:rPr lang="en-US" altLang="zh-TW" sz="2000" b="0" dirty="0"/>
              <a:t>2.</a:t>
            </a:r>
            <a:r>
              <a:rPr lang="zh-TW" altLang="zh-TW" sz="2000" b="0" dirty="0"/>
              <a:t>評鑑結果所依據之數據、資料或其他內容，與受評學校接受評鑑當時之實際狀況有重大不符，致生不利於該校之評鑑結果。但因評鑑當時該校所提供之資料欠缺或錯誤致其不符者，則不得提出申覆。</a:t>
            </a:r>
          </a:p>
          <a:p>
            <a:pPr marL="0" indent="0" algn="just">
              <a:buNone/>
            </a:pPr>
            <a:r>
              <a:rPr lang="zh-TW" altLang="zh-TW" sz="2100" b="0" dirty="0"/>
              <a:t>（二）評鑑委員會召開</a:t>
            </a:r>
            <a:r>
              <a:rPr lang="zh-TW" altLang="zh-TW" sz="2100" b="0" dirty="0">
                <a:solidFill>
                  <a:srgbClr val="FF0000"/>
                </a:solidFill>
              </a:rPr>
              <a:t>會議審議申覆意見</a:t>
            </a:r>
            <a:r>
              <a:rPr lang="zh-TW" altLang="zh-TW" sz="2100" b="0" dirty="0"/>
              <a:t>。認申覆有理由時，得修正</a:t>
            </a:r>
            <a:r>
              <a:rPr lang="zh-TW" altLang="zh-TW" sz="2100" b="0" dirty="0" smtClean="0"/>
              <a:t>評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</a:t>
            </a:r>
            <a:r>
              <a:rPr lang="zh-TW" altLang="zh-TW" sz="2100" b="0" dirty="0" smtClean="0"/>
              <a:t>鑑</a:t>
            </a:r>
            <a:r>
              <a:rPr lang="zh-TW" altLang="zh-TW" sz="2100" b="0" dirty="0"/>
              <a:t>報告初稿；申覆無理由時，維持評鑑報告初稿，並完成評鑑</a:t>
            </a:r>
            <a:r>
              <a:rPr lang="zh-TW" altLang="zh-TW" sz="2100" b="0" dirty="0" smtClean="0"/>
              <a:t>結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</a:t>
            </a:r>
            <a:r>
              <a:rPr lang="zh-TW" altLang="zh-TW" sz="2100" b="0" dirty="0" smtClean="0"/>
              <a:t>果</a:t>
            </a:r>
            <a:r>
              <a:rPr lang="zh-TW" altLang="zh-TW" sz="2100" b="0" dirty="0"/>
              <a:t>報告，並函送各校。</a:t>
            </a:r>
          </a:p>
          <a:p>
            <a:pPr marL="0" indent="0">
              <a:buNone/>
            </a:pPr>
            <a:r>
              <a:rPr lang="zh-TW" altLang="zh-TW" sz="2100" b="0" dirty="0"/>
              <a:t>（三）評鑑報告包括全文版及摘要版。</a:t>
            </a:r>
          </a:p>
          <a:p>
            <a:r>
              <a:rPr lang="en-US" altLang="zh-TW" sz="2000" b="0" dirty="0"/>
              <a:t>1.</a:t>
            </a:r>
            <a:r>
              <a:rPr lang="zh-TW" altLang="zh-TW" sz="2000" b="0" dirty="0"/>
              <a:t>全文版：包含完整的評鑑報告。</a:t>
            </a:r>
          </a:p>
          <a:p>
            <a:r>
              <a:rPr lang="en-US" altLang="zh-TW" sz="2000" b="0" dirty="0"/>
              <a:t>2.</a:t>
            </a:r>
            <a:r>
              <a:rPr lang="zh-TW" altLang="zh-TW" sz="2000" b="0" dirty="0"/>
              <a:t>摘要版：包含學校特色部分。</a:t>
            </a:r>
            <a:endParaRPr lang="zh-TW" altLang="en-US" sz="20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20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936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評鑑結果之公布、獎勵與運用</a:t>
            </a:r>
            <a:r>
              <a:rPr lang="en-US" altLang="zh-TW" dirty="0" smtClean="0"/>
              <a:t>(1/3)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073427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600" dirty="0">
                <a:solidFill>
                  <a:srgbClr val="FF0000"/>
                </a:solidFill>
              </a:rPr>
              <a:t>十、評鑑結果之公布、獎勵與運用</a:t>
            </a:r>
          </a:p>
          <a:p>
            <a:pPr marL="0" indent="0" algn="just">
              <a:buNone/>
            </a:pPr>
            <a:r>
              <a:rPr lang="zh-TW" altLang="zh-TW" sz="2100" b="0" dirty="0"/>
              <a:t>（一）評鑑結果除由教育局函知學校外，各校報告學校特色文字部分</a:t>
            </a:r>
            <a:r>
              <a:rPr lang="zh-TW" altLang="zh-TW" sz="2100" b="0" dirty="0" smtClean="0"/>
              <a:t>及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</a:t>
            </a:r>
            <a:r>
              <a:rPr lang="zh-TW" altLang="zh-TW" sz="2100" b="0" dirty="0" smtClean="0"/>
              <a:t>校務</a:t>
            </a:r>
            <a:r>
              <a:rPr lang="zh-TW" altLang="zh-TW" sz="2100" b="0" dirty="0"/>
              <a:t>評鑑與各專業類科評鑑</a:t>
            </a:r>
            <a:r>
              <a:rPr lang="zh-TW" altLang="zh-TW" sz="2100" dirty="0">
                <a:solidFill>
                  <a:srgbClr val="FF0000"/>
                </a:solidFill>
              </a:rPr>
              <a:t>分項結果獲二等以上者</a:t>
            </a:r>
            <a:r>
              <a:rPr lang="zh-TW" altLang="zh-TW" sz="2100" b="0" dirty="0"/>
              <a:t>公告本局</a:t>
            </a:r>
            <a:r>
              <a:rPr lang="zh-TW" altLang="zh-TW" sz="2100" b="0" dirty="0" smtClean="0"/>
              <a:t>網頁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</a:t>
            </a:r>
            <a:r>
              <a:rPr lang="zh-TW" altLang="zh-TW" sz="2100" b="0" dirty="0" smtClean="0"/>
              <a:t>，</a:t>
            </a:r>
            <a:r>
              <a:rPr lang="zh-TW" altLang="zh-TW" sz="2100" b="0" dirty="0"/>
              <a:t>並</a:t>
            </a:r>
            <a:r>
              <a:rPr lang="zh-TW" altLang="zh-TW" sz="2100" dirty="0">
                <a:solidFill>
                  <a:srgbClr val="FF0000"/>
                </a:solidFill>
              </a:rPr>
              <a:t>頒發獎牌及證書</a:t>
            </a:r>
            <a:r>
              <a:rPr lang="zh-TW" altLang="zh-TW" sz="2100" b="0" dirty="0"/>
              <a:t>；校務評鑑各向度均為一等者，於本局局</a:t>
            </a:r>
            <a:r>
              <a:rPr lang="zh-TW" altLang="zh-TW" sz="2100" b="0" dirty="0" smtClean="0"/>
              <a:t>務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</a:t>
            </a:r>
            <a:r>
              <a:rPr lang="zh-TW" altLang="zh-TW" sz="2100" b="0" dirty="0" smtClean="0"/>
              <a:t>會議</a:t>
            </a:r>
            <a:r>
              <a:rPr lang="zh-TW" altLang="zh-TW" sz="2100" b="0" dirty="0"/>
              <a:t>公開表揚頒獎。</a:t>
            </a:r>
          </a:p>
          <a:p>
            <a:pPr marL="0" indent="0">
              <a:buNone/>
            </a:pPr>
            <a:r>
              <a:rPr lang="zh-TW" altLang="zh-TW" sz="2100" b="0" dirty="0"/>
              <a:t>（二）凡任一校務評鑑向度或專業類科結果為三等（含）以下者，</a:t>
            </a:r>
          </a:p>
          <a:p>
            <a:pPr algn="just"/>
            <a:r>
              <a:rPr lang="en-US" altLang="zh-TW" sz="2000" b="0" dirty="0"/>
              <a:t>1.</a:t>
            </a:r>
            <a:r>
              <a:rPr lang="zh-TW" altLang="zh-TW" sz="2000" dirty="0">
                <a:solidFill>
                  <a:srgbClr val="FF0000"/>
                </a:solidFill>
              </a:rPr>
              <a:t>三等者</a:t>
            </a:r>
            <a:r>
              <a:rPr lang="zh-TW" altLang="zh-TW" sz="2000" b="0" dirty="0"/>
              <a:t>，於評鑑報告公布後一年內對該向度或專業類科建議之</a:t>
            </a:r>
            <a:r>
              <a:rPr lang="zh-TW" altLang="zh-TW" sz="2000" dirty="0">
                <a:solidFill>
                  <a:srgbClr val="FF0000"/>
                </a:solidFill>
              </a:rPr>
              <a:t>改善情形報局備查</a:t>
            </a:r>
            <a:r>
              <a:rPr lang="zh-TW" altLang="zh-TW" sz="2000" b="0" dirty="0"/>
              <a:t>。</a:t>
            </a:r>
          </a:p>
          <a:p>
            <a:pPr algn="just"/>
            <a:r>
              <a:rPr lang="en-US" altLang="zh-TW" sz="2000" b="0" dirty="0"/>
              <a:t>2.</a:t>
            </a:r>
            <a:r>
              <a:rPr lang="zh-TW" altLang="zh-TW" sz="2000" dirty="0">
                <a:solidFill>
                  <a:srgbClr val="FF0000"/>
                </a:solidFill>
              </a:rPr>
              <a:t>四等者</a:t>
            </a:r>
            <a:r>
              <a:rPr lang="zh-TW" altLang="zh-TW" sz="2000" b="0" dirty="0"/>
              <a:t>，針對建議事項進行實地</a:t>
            </a:r>
            <a:r>
              <a:rPr lang="zh-TW" altLang="zh-TW" sz="2000" b="0" dirty="0">
                <a:solidFill>
                  <a:schemeClr val="tx1"/>
                </a:solidFill>
              </a:rPr>
              <a:t>追蹤評鑑</a:t>
            </a:r>
            <a:r>
              <a:rPr lang="zh-TW" altLang="zh-TW" sz="2000" b="0" dirty="0"/>
              <a:t>，</a:t>
            </a:r>
            <a:r>
              <a:rPr lang="zh-TW" altLang="zh-TW" sz="2000" dirty="0">
                <a:solidFill>
                  <a:srgbClr val="FF0000"/>
                </a:solidFill>
              </a:rPr>
              <a:t>追蹤評鑑</a:t>
            </a:r>
            <a:r>
              <a:rPr lang="zh-TW" altLang="zh-TW" sz="2000" b="0" dirty="0"/>
              <a:t>於評鑑結果公布後次一學年度實施。</a:t>
            </a:r>
          </a:p>
          <a:p>
            <a:pPr algn="just"/>
            <a:r>
              <a:rPr lang="en-US" altLang="zh-TW" sz="2000" b="0" dirty="0"/>
              <a:t>3.</a:t>
            </a:r>
            <a:r>
              <a:rPr lang="zh-TW" altLang="zh-TW" sz="2000" dirty="0">
                <a:solidFill>
                  <a:srgbClr val="FF0000"/>
                </a:solidFill>
              </a:rPr>
              <a:t>五等者</a:t>
            </a:r>
            <a:r>
              <a:rPr lang="zh-TW" altLang="zh-TW" sz="2000" b="0" dirty="0"/>
              <a:t>，針對全部規準或評鑑項目重新進行評鑑，</a:t>
            </a:r>
            <a:r>
              <a:rPr lang="zh-TW" altLang="zh-TW" sz="2000" dirty="0">
                <a:solidFill>
                  <a:srgbClr val="FF0000"/>
                </a:solidFill>
              </a:rPr>
              <a:t>重新評鑑</a:t>
            </a:r>
            <a:r>
              <a:rPr lang="zh-TW" altLang="zh-TW" sz="2000" b="0" dirty="0"/>
              <a:t>於評鑑結果公布後次一學年度實施。</a:t>
            </a:r>
          </a:p>
          <a:p>
            <a:r>
              <a:rPr lang="en-US" altLang="zh-TW" sz="2000" b="0" dirty="0"/>
              <a:t>4.</a:t>
            </a:r>
            <a:r>
              <a:rPr lang="zh-TW" altLang="zh-TW" sz="2000" b="0" dirty="0"/>
              <a:t>有關追蹤評鑑及重新評鑑之相關作法由本局另行規劃。</a:t>
            </a:r>
          </a:p>
          <a:p>
            <a:pPr marL="0" indent="0" algn="just">
              <a:buNone/>
            </a:pPr>
            <a:r>
              <a:rPr lang="zh-TW" altLang="zh-TW" sz="2100" b="0" dirty="0"/>
              <a:t>（三）</a:t>
            </a:r>
            <a:r>
              <a:rPr lang="zh-TW" altLang="zh-TW" sz="2100" b="0" dirty="0">
                <a:solidFill>
                  <a:srgbClr val="FF0000"/>
                </a:solidFill>
              </a:rPr>
              <a:t>學校評鑑總成績不公告</a:t>
            </a:r>
            <a:r>
              <a:rPr lang="zh-TW" altLang="zh-TW" sz="2100" b="0" dirty="0"/>
              <a:t>，僅提供本局作為推薦教育部優質高中</a:t>
            </a:r>
            <a:r>
              <a:rPr lang="zh-TW" altLang="zh-TW" sz="2100" b="0" dirty="0" smtClean="0"/>
              <a:t>認</a:t>
            </a:r>
            <a:endParaRPr lang="en-US" altLang="zh-TW" sz="2100" b="0" dirty="0" smtClean="0"/>
          </a:p>
          <a:p>
            <a:pPr marL="0" indent="0" algn="just">
              <a:buNone/>
            </a:pPr>
            <a:r>
              <a:rPr lang="zh-TW" altLang="en-US" sz="2100" b="0" dirty="0"/>
              <a:t> </a:t>
            </a:r>
            <a:r>
              <a:rPr lang="zh-TW" altLang="en-US" sz="2100" b="0" dirty="0" smtClean="0"/>
              <a:t>           </a:t>
            </a:r>
            <a:r>
              <a:rPr lang="zh-TW" altLang="zh-TW" sz="2100" b="0" dirty="0" smtClean="0"/>
              <a:t>證</a:t>
            </a:r>
            <a:r>
              <a:rPr lang="zh-TW" altLang="zh-TW" sz="2100" b="0" dirty="0"/>
              <a:t>之參考</a:t>
            </a:r>
            <a:r>
              <a:rPr lang="zh-TW" altLang="zh-TW" sz="2100" b="0" dirty="0" smtClean="0"/>
              <a:t>。</a:t>
            </a:r>
            <a:endParaRPr lang="zh-TW" altLang="zh-TW" sz="21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21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654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評鑑結果之公布、獎勵與運用</a:t>
            </a:r>
            <a:r>
              <a:rPr lang="en-US" altLang="zh-TW" dirty="0" smtClean="0"/>
              <a:t>(2/3)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616624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100" b="0" dirty="0"/>
              <a:t>（四）各校教師同儕入班教學訪視結果，將作為學校及本局辦理教師研習之參考。</a:t>
            </a:r>
            <a:endParaRPr lang="en-US" altLang="zh-TW" sz="2100" b="0" dirty="0"/>
          </a:p>
          <a:p>
            <a:pPr marL="0" indent="0">
              <a:buNone/>
            </a:pPr>
            <a:r>
              <a:rPr lang="zh-TW" altLang="zh-TW" sz="2100" b="0" dirty="0"/>
              <a:t>（五）校務評鑑向度與優質學校評選項目相容之成績達一等者，由本局直接推薦參加「</a:t>
            </a:r>
            <a:r>
              <a:rPr lang="zh-TW" altLang="zh-TW" sz="2100" dirty="0">
                <a:solidFill>
                  <a:srgbClr val="FF0000"/>
                </a:solidFill>
              </a:rPr>
              <a:t>臺北市優質學校評選</a:t>
            </a:r>
            <a:r>
              <a:rPr lang="zh-TW" altLang="zh-TW" sz="2100" b="0" dirty="0"/>
              <a:t>」複選。對照表如下：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22</a:t>
            </a:fld>
            <a:endParaRPr lang="en-US" altLang="zh-TW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420974"/>
              </p:ext>
            </p:extLst>
          </p:nvPr>
        </p:nvGraphicFramePr>
        <p:xfrm>
          <a:off x="395536" y="2492893"/>
          <a:ext cx="8280920" cy="396029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8724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優質學校評選項目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校務評鑑向度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19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一、學校領導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一、學校領導與行政管理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19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二、行政管理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19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三、課程發展</a:t>
                      </a:r>
                      <a:endParaRPr lang="zh-TW" sz="20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二、課程發展與評鑑應用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19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四、教師教學</a:t>
                      </a:r>
                      <a:endParaRPr lang="zh-TW" sz="20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三、教師教學與專業發展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19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五、專業發展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019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六、校園營造</a:t>
                      </a:r>
                      <a:endParaRPr lang="zh-TW" sz="20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七、校園營造與資源統整</a:t>
                      </a:r>
                      <a:endParaRPr lang="zh-TW" sz="20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019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七、資源統整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019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八、學生學習</a:t>
                      </a:r>
                      <a:endParaRPr lang="zh-TW" sz="20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四、學生學習與成效表現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93" marR="6859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0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評鑑結果之公布、獎勵與運用</a:t>
            </a:r>
            <a:r>
              <a:rPr lang="en-US" altLang="zh-TW" dirty="0" smtClean="0"/>
              <a:t>(3/3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400" b="0" dirty="0"/>
              <a:t>（六）承辦校務評鑑方案與實際參與工作人員，由本局</a:t>
            </a:r>
            <a:r>
              <a:rPr lang="zh-TW" altLang="zh-TW" sz="2400" b="0" dirty="0" smtClean="0"/>
              <a:t>檢討</a:t>
            </a:r>
            <a:endParaRPr lang="en-US" altLang="zh-TW" sz="2400" b="0" dirty="0" smtClean="0"/>
          </a:p>
          <a:p>
            <a:pPr marL="0" indent="0">
              <a:buNone/>
            </a:pPr>
            <a:r>
              <a:rPr lang="zh-TW" altLang="en-US" sz="2400" b="0" dirty="0"/>
              <a:t> </a:t>
            </a:r>
            <a:r>
              <a:rPr lang="zh-TW" altLang="en-US" sz="2400" b="0" dirty="0" smtClean="0"/>
              <a:t>           </a:t>
            </a:r>
            <a:r>
              <a:rPr lang="zh-TW" altLang="zh-TW" sz="2400" b="0" dirty="0" smtClean="0"/>
              <a:t>敘</a:t>
            </a:r>
            <a:r>
              <a:rPr lang="zh-TW" altLang="zh-TW" sz="2400" b="0" dirty="0"/>
              <a:t>獎。</a:t>
            </a:r>
          </a:p>
          <a:p>
            <a:pPr marL="0" indent="0">
              <a:buNone/>
            </a:pPr>
            <a:r>
              <a:rPr lang="zh-TW" altLang="zh-TW" sz="2400" b="0" dirty="0"/>
              <a:t>（七）年度受評學校評鑑報告公布之後，依據訪評意見在</a:t>
            </a:r>
            <a:r>
              <a:rPr lang="zh-TW" altLang="zh-TW" sz="2400" dirty="0" smtClean="0">
                <a:solidFill>
                  <a:srgbClr val="FF0000"/>
                </a:solidFill>
              </a:rPr>
              <a:t>二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2400" dirty="0">
                <a:solidFill>
                  <a:srgbClr val="FF0000"/>
                </a:solidFill>
              </a:rPr>
              <a:t> </a:t>
            </a:r>
            <a:r>
              <a:rPr lang="zh-TW" altLang="en-US" sz="2400" dirty="0" smtClean="0">
                <a:solidFill>
                  <a:srgbClr val="FF0000"/>
                </a:solidFill>
              </a:rPr>
              <a:t>           </a:t>
            </a:r>
            <a:r>
              <a:rPr lang="zh-TW" altLang="zh-TW" sz="2400" dirty="0" smtClean="0">
                <a:solidFill>
                  <a:srgbClr val="FF0000"/>
                </a:solidFill>
              </a:rPr>
              <a:t>個</a:t>
            </a:r>
            <a:r>
              <a:rPr lang="zh-TW" altLang="zh-TW" sz="2400" dirty="0">
                <a:solidFill>
                  <a:srgbClr val="FF0000"/>
                </a:solidFill>
              </a:rPr>
              <a:t>月內</a:t>
            </a:r>
            <a:r>
              <a:rPr lang="zh-TW" altLang="zh-TW" sz="2400" b="0" dirty="0"/>
              <a:t>提出各向度及各專業類科</a:t>
            </a:r>
            <a:r>
              <a:rPr lang="zh-TW" altLang="zh-TW" sz="2400" dirty="0">
                <a:solidFill>
                  <a:srgbClr val="FF0000"/>
                </a:solidFill>
              </a:rPr>
              <a:t>改進計畫</a:t>
            </a:r>
            <a:r>
              <a:rPr lang="zh-TW" altLang="zh-TW" sz="2400" b="0" dirty="0"/>
              <a:t>。</a:t>
            </a:r>
          </a:p>
          <a:p>
            <a:pPr marL="0" indent="0">
              <a:buNone/>
            </a:pPr>
            <a:r>
              <a:rPr lang="zh-TW" altLang="zh-TW" sz="2400" b="0" dirty="0"/>
              <a:t>（八）評鑑結果作為本局辦理追蹤評鑑、重新評鑑及各校</a:t>
            </a:r>
            <a:r>
              <a:rPr lang="zh-TW" altLang="zh-TW" sz="2400" b="0" dirty="0" smtClean="0"/>
              <a:t>獎</a:t>
            </a:r>
            <a:endParaRPr lang="en-US" altLang="zh-TW" sz="2400" b="0" dirty="0" smtClean="0"/>
          </a:p>
          <a:p>
            <a:pPr marL="0" indent="0">
              <a:buNone/>
            </a:pPr>
            <a:r>
              <a:rPr lang="zh-TW" altLang="en-US" sz="2400" b="0" dirty="0"/>
              <a:t> </a:t>
            </a:r>
            <a:r>
              <a:rPr lang="zh-TW" altLang="en-US" sz="2400" b="0" dirty="0" smtClean="0"/>
              <a:t>           </a:t>
            </a:r>
            <a:r>
              <a:rPr lang="zh-TW" altLang="zh-TW" sz="2400" b="0" dirty="0" smtClean="0"/>
              <a:t>補助</a:t>
            </a:r>
            <a:r>
              <a:rPr lang="zh-TW" altLang="zh-TW" sz="2400" b="0" dirty="0"/>
              <a:t>經費參考之依據。</a:t>
            </a:r>
            <a:endParaRPr lang="zh-TW" altLang="en-US" sz="24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23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481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評鑑倫理</a:t>
            </a:r>
            <a:r>
              <a:rPr lang="en-US" altLang="zh-TW" dirty="0"/>
              <a:t>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256584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2600" dirty="0">
                <a:solidFill>
                  <a:srgbClr val="FF0000"/>
                </a:solidFill>
              </a:rPr>
              <a:t>十一、評鑑倫理</a:t>
            </a:r>
            <a:endParaRPr lang="en-US" altLang="zh-TW" sz="2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zh-TW" sz="2500" dirty="0" smtClean="0"/>
              <a:t>（</a:t>
            </a:r>
            <a:r>
              <a:rPr lang="zh-TW" altLang="zh-TW" sz="2500" dirty="0"/>
              <a:t>一）評鑑委員進行實地訪評之工作準則</a:t>
            </a:r>
          </a:p>
          <a:p>
            <a:r>
              <a:rPr lang="en-US" altLang="zh-TW" sz="2500" b="0" dirty="0" smtClean="0"/>
              <a:t> </a:t>
            </a:r>
            <a:r>
              <a:rPr lang="en-US" altLang="zh-TW" sz="2300" b="0" dirty="0"/>
              <a:t>1.</a:t>
            </a:r>
            <a:r>
              <a:rPr lang="zh-TW" altLang="zh-TW" sz="2300" b="0" dirty="0"/>
              <a:t>應認同校務評鑑及專業類科評鑑之理念與精神。</a:t>
            </a:r>
          </a:p>
          <a:p>
            <a:r>
              <a:rPr lang="en-US" altLang="zh-TW" sz="2300" b="0" dirty="0"/>
              <a:t> </a:t>
            </a:r>
            <a:r>
              <a:rPr lang="en-US" altLang="zh-TW" sz="2300" b="0" dirty="0" smtClean="0"/>
              <a:t>2</a:t>
            </a:r>
            <a:r>
              <a:rPr lang="en-US" altLang="zh-TW" sz="2300" b="0" dirty="0"/>
              <a:t>.</a:t>
            </a:r>
            <a:r>
              <a:rPr lang="zh-TW" altLang="zh-TW" sz="2300" b="0" dirty="0"/>
              <a:t>應遵守有關本次校務評鑑及專業類科相關注意事項之規範</a:t>
            </a:r>
            <a:r>
              <a:rPr lang="zh-TW" altLang="zh-TW" sz="2300" b="0" dirty="0" smtClean="0"/>
              <a:t>，</a:t>
            </a:r>
            <a:endParaRPr lang="en-US" altLang="zh-TW" sz="2300" b="0" dirty="0" smtClean="0"/>
          </a:p>
          <a:p>
            <a:pPr marL="0" indent="0">
              <a:buNone/>
            </a:pPr>
            <a:r>
              <a:rPr lang="zh-TW" altLang="en-US" sz="2300" b="0" dirty="0"/>
              <a:t> </a:t>
            </a:r>
            <a:r>
              <a:rPr lang="zh-TW" altLang="en-US" sz="2300" b="0" dirty="0" smtClean="0"/>
              <a:t>        </a:t>
            </a:r>
            <a:r>
              <a:rPr lang="zh-TW" altLang="zh-TW" sz="2300" b="0" dirty="0" smtClean="0"/>
              <a:t>並</a:t>
            </a:r>
            <a:r>
              <a:rPr lang="zh-TW" altLang="zh-TW" sz="2300" b="0" dirty="0"/>
              <a:t>參加評鑑行前說明會，確保評鑑「專業」與學術「同儕</a:t>
            </a:r>
            <a:r>
              <a:rPr lang="zh-TW" altLang="zh-TW" sz="2300" b="0" dirty="0" smtClean="0"/>
              <a:t>」</a:t>
            </a:r>
            <a:endParaRPr lang="en-US" altLang="zh-TW" sz="2300" b="0" dirty="0" smtClean="0"/>
          </a:p>
          <a:p>
            <a:pPr marL="0" indent="0">
              <a:buNone/>
            </a:pPr>
            <a:r>
              <a:rPr lang="zh-TW" altLang="en-US" sz="2300" b="0" dirty="0"/>
              <a:t> </a:t>
            </a:r>
            <a:r>
              <a:rPr lang="zh-TW" altLang="en-US" sz="2300" b="0" dirty="0" smtClean="0"/>
              <a:t>        </a:t>
            </a:r>
            <a:r>
              <a:rPr lang="zh-TW" altLang="zh-TW" sz="2300" b="0" dirty="0" smtClean="0"/>
              <a:t>之</a:t>
            </a:r>
            <a:r>
              <a:rPr lang="zh-TW" altLang="zh-TW" sz="2300" b="0" dirty="0"/>
              <a:t>「專業同儕」。</a:t>
            </a:r>
          </a:p>
          <a:p>
            <a:r>
              <a:rPr lang="en-US" altLang="zh-TW" sz="2300" b="0" dirty="0"/>
              <a:t> </a:t>
            </a:r>
            <a:r>
              <a:rPr lang="en-US" altLang="zh-TW" sz="2300" b="0" dirty="0" smtClean="0"/>
              <a:t>3</a:t>
            </a:r>
            <a:r>
              <a:rPr lang="en-US" altLang="zh-TW" sz="2300" b="0" dirty="0"/>
              <a:t>.</a:t>
            </a:r>
            <a:r>
              <a:rPr lang="zh-TW" altLang="zh-TW" sz="2300" b="0" dirty="0"/>
              <a:t>應全程參與後續之申覆意見討論會議與評鑑報告確認會議。</a:t>
            </a:r>
          </a:p>
          <a:p>
            <a:r>
              <a:rPr lang="en-US" altLang="zh-TW" sz="2300" b="0" dirty="0"/>
              <a:t> </a:t>
            </a:r>
            <a:r>
              <a:rPr lang="en-US" altLang="zh-TW" sz="2300" b="0" dirty="0" smtClean="0"/>
              <a:t>4</a:t>
            </a:r>
            <a:r>
              <a:rPr lang="en-US" altLang="zh-TW" sz="2300" b="0" dirty="0"/>
              <a:t>.</a:t>
            </a:r>
            <a:r>
              <a:rPr lang="zh-TW" altLang="zh-TW" sz="2300" b="0" dirty="0"/>
              <a:t>在實地訪評前應確實做好身分保密，並在行前詳閱受評</a:t>
            </a:r>
            <a:r>
              <a:rPr lang="zh-TW" altLang="zh-TW" sz="2300" b="0" dirty="0" smtClean="0"/>
              <a:t>學校</a:t>
            </a:r>
            <a:endParaRPr lang="en-US" altLang="zh-TW" sz="2300" b="0" dirty="0" smtClean="0"/>
          </a:p>
          <a:p>
            <a:pPr marL="0" indent="0">
              <a:buNone/>
            </a:pPr>
            <a:r>
              <a:rPr lang="zh-TW" altLang="en-US" sz="2300" b="0" dirty="0"/>
              <a:t> </a:t>
            </a:r>
            <a:r>
              <a:rPr lang="zh-TW" altLang="en-US" sz="2300" b="0" dirty="0" smtClean="0"/>
              <a:t>        </a:t>
            </a:r>
            <a:r>
              <a:rPr lang="zh-TW" altLang="zh-TW" sz="2300" b="0" dirty="0" smtClean="0"/>
              <a:t>之</a:t>
            </a:r>
            <a:r>
              <a:rPr lang="zh-TW" altLang="zh-TW" sz="2300" b="0" dirty="0"/>
              <a:t>相關資料。</a:t>
            </a:r>
          </a:p>
          <a:p>
            <a:r>
              <a:rPr lang="en-US" altLang="zh-TW" sz="2300" b="0" dirty="0"/>
              <a:t> </a:t>
            </a:r>
            <a:r>
              <a:rPr lang="en-US" altLang="zh-TW" sz="2300" b="0" dirty="0" smtClean="0"/>
              <a:t>5</a:t>
            </a:r>
            <a:r>
              <a:rPr lang="en-US" altLang="zh-TW" sz="2300" b="0" dirty="0"/>
              <a:t>.</a:t>
            </a:r>
            <a:r>
              <a:rPr lang="zh-TW" altLang="zh-TW" sz="2300" b="0" dirty="0"/>
              <a:t>對訪評過程中使用過之資料或獲取之資訊，應確實做到</a:t>
            </a:r>
            <a:r>
              <a:rPr lang="zh-TW" altLang="zh-TW" sz="2300" b="0" dirty="0" smtClean="0"/>
              <a:t>保密</a:t>
            </a:r>
            <a:endParaRPr lang="en-US" altLang="zh-TW" sz="2300" b="0" dirty="0" smtClean="0"/>
          </a:p>
          <a:p>
            <a:pPr marL="0" indent="0">
              <a:buNone/>
            </a:pPr>
            <a:r>
              <a:rPr lang="zh-TW" altLang="en-US" sz="2300" b="0" dirty="0"/>
              <a:t> </a:t>
            </a:r>
            <a:r>
              <a:rPr lang="zh-TW" altLang="en-US" sz="2300" b="0" dirty="0" smtClean="0"/>
              <a:t>        </a:t>
            </a:r>
            <a:r>
              <a:rPr lang="zh-TW" altLang="zh-TW" sz="2300" b="0" dirty="0" smtClean="0"/>
              <a:t>原則。</a:t>
            </a:r>
            <a:endParaRPr lang="en-US" altLang="zh-TW" sz="2300" b="0" dirty="0" smtClean="0"/>
          </a:p>
          <a:p>
            <a:r>
              <a:rPr lang="en-US" altLang="zh-TW" sz="2300" b="0" dirty="0"/>
              <a:t>6.</a:t>
            </a:r>
            <a:r>
              <a:rPr lang="zh-TW" altLang="zh-TW" sz="2300" b="0" dirty="0"/>
              <a:t>在一天實地訪評期間，應全程出席，避免遲到、早退，或</a:t>
            </a:r>
            <a:r>
              <a:rPr lang="zh-TW" altLang="zh-TW" sz="2300" b="0" dirty="0" smtClean="0"/>
              <a:t>私</a:t>
            </a:r>
            <a:endParaRPr lang="en-US" altLang="zh-TW" sz="2300" b="0" dirty="0" smtClean="0"/>
          </a:p>
          <a:p>
            <a:pPr marL="0" indent="0">
              <a:buNone/>
            </a:pPr>
            <a:r>
              <a:rPr lang="zh-TW" altLang="en-US" sz="2300" b="0" dirty="0"/>
              <a:t> </a:t>
            </a:r>
            <a:r>
              <a:rPr lang="zh-TW" altLang="en-US" sz="2300" b="0" dirty="0" smtClean="0"/>
              <a:t>       </a:t>
            </a:r>
            <a:r>
              <a:rPr lang="zh-TW" altLang="zh-TW" sz="2300" b="0" dirty="0" smtClean="0"/>
              <a:t>下</a:t>
            </a:r>
            <a:r>
              <a:rPr lang="zh-TW" altLang="zh-TW" sz="2300" b="0" dirty="0"/>
              <a:t>商洽訪評代理人。</a:t>
            </a:r>
            <a:endParaRPr lang="zh-TW" altLang="en-US" sz="23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24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388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評鑑倫理</a:t>
            </a:r>
            <a:r>
              <a:rPr lang="en-US" altLang="zh-TW" dirty="0" smtClean="0"/>
              <a:t>(2/2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zh-TW" altLang="zh-TW" sz="2500" dirty="0"/>
              <a:t>（二）評鑑委員之迴避原則</a:t>
            </a:r>
          </a:p>
          <a:p>
            <a:r>
              <a:rPr lang="en-US" altLang="zh-TW" sz="2500" b="0" dirty="0" smtClean="0"/>
              <a:t>1</a:t>
            </a:r>
            <a:r>
              <a:rPr lang="en-US" altLang="zh-TW" sz="2500" b="0" dirty="0"/>
              <a:t>.</a:t>
            </a:r>
            <a:r>
              <a:rPr lang="zh-TW" altLang="zh-TW" sz="2500" b="0" dirty="0"/>
              <a:t>過去五年曾在受評學校擔任專任或兼任職務者。</a:t>
            </a:r>
          </a:p>
          <a:p>
            <a:r>
              <a:rPr lang="en-US" altLang="zh-TW" sz="2500" b="0" dirty="0" smtClean="0"/>
              <a:t>2</a:t>
            </a:r>
            <a:r>
              <a:rPr lang="en-US" altLang="zh-TW" sz="2500" b="0" dirty="0"/>
              <a:t>.</a:t>
            </a:r>
            <a:r>
              <a:rPr lang="zh-TW" altLang="zh-TW" sz="2500" b="0" dirty="0"/>
              <a:t>為受評學校之畢（結）業生。</a:t>
            </a:r>
          </a:p>
          <a:p>
            <a:r>
              <a:rPr lang="en-US" altLang="zh-TW" sz="2500" b="0" dirty="0" smtClean="0"/>
              <a:t>3</a:t>
            </a:r>
            <a:r>
              <a:rPr lang="en-US" altLang="zh-TW" sz="2500" b="0" dirty="0"/>
              <a:t>.</a:t>
            </a:r>
            <a:r>
              <a:rPr lang="zh-TW" altLang="zh-TW" sz="2500" b="0" dirty="0"/>
              <a:t>配偶或直系三等親為受評學校之教職員生。</a:t>
            </a:r>
          </a:p>
          <a:p>
            <a:r>
              <a:rPr lang="en-US" altLang="zh-TW" sz="2500" b="0" dirty="0" smtClean="0"/>
              <a:t>4</a:t>
            </a:r>
            <a:r>
              <a:rPr lang="en-US" altLang="zh-TW" sz="2500" b="0" dirty="0"/>
              <a:t>.</a:t>
            </a:r>
            <a:r>
              <a:rPr lang="zh-TW" altLang="zh-TW" sz="2500" b="0" dirty="0"/>
              <a:t>擔任受評學校有給或無給職之任何職務，例如</a:t>
            </a:r>
            <a:r>
              <a:rPr lang="zh-TW" altLang="zh-TW" sz="2500" b="0" dirty="0" smtClean="0"/>
              <a:t>董事會</a:t>
            </a:r>
            <a:endParaRPr lang="en-US" altLang="zh-TW" sz="2500" b="0" dirty="0" smtClean="0"/>
          </a:p>
          <a:p>
            <a:pPr marL="0" indent="0">
              <a:buNone/>
            </a:pPr>
            <a:r>
              <a:rPr lang="zh-TW" altLang="en-US" sz="2500" b="0" dirty="0"/>
              <a:t> </a:t>
            </a:r>
            <a:r>
              <a:rPr lang="zh-TW" altLang="en-US" sz="2500" b="0" dirty="0" smtClean="0"/>
              <a:t>      </a:t>
            </a:r>
            <a:r>
              <a:rPr lang="zh-TW" altLang="zh-TW" sz="2500" b="0" dirty="0" smtClean="0"/>
              <a:t>成員</a:t>
            </a:r>
            <a:r>
              <a:rPr lang="zh-TW" altLang="zh-TW" sz="2500" b="0" dirty="0"/>
              <a:t>。</a:t>
            </a:r>
          </a:p>
          <a:p>
            <a:r>
              <a:rPr lang="en-US" altLang="zh-TW" sz="2500" b="0" dirty="0" smtClean="0"/>
              <a:t>5</a:t>
            </a:r>
            <a:r>
              <a:rPr lang="en-US" altLang="zh-TW" sz="2500" b="0" dirty="0"/>
              <a:t>.</a:t>
            </a:r>
            <a:r>
              <a:rPr lang="zh-TW" altLang="zh-TW" sz="2500" b="0" dirty="0"/>
              <a:t>擔任受評學校自我評鑑之外部委員者。</a:t>
            </a:r>
          </a:p>
          <a:p>
            <a:r>
              <a:rPr lang="en-US" altLang="zh-TW" sz="2500" b="0" dirty="0" smtClean="0"/>
              <a:t>6</a:t>
            </a:r>
            <a:r>
              <a:rPr lang="en-US" altLang="zh-TW" sz="2500" b="0" dirty="0"/>
              <a:t>.</a:t>
            </a:r>
            <a:r>
              <a:rPr lang="zh-TW" altLang="zh-TW" sz="2500" b="0" dirty="0"/>
              <a:t>為受評學校校長之研究所學位指導教授者。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25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063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zh-TW" altLang="en-US" sz="6600" dirty="0"/>
              <a:t>貳、實地評鑑流程</a:t>
            </a:r>
            <a:endParaRPr lang="en-US" altLang="zh-TW" sz="6600" dirty="0"/>
          </a:p>
          <a:p>
            <a:pPr algn="ctr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26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625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校務評鑑訪視流程表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604663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1600" dirty="0">
                <a:solidFill>
                  <a:srgbClr val="FF0000"/>
                </a:solidFill>
              </a:rPr>
              <a:t>※106</a:t>
            </a:r>
            <a:r>
              <a:rPr lang="zh-TW" altLang="zh-TW" sz="1600" dirty="0">
                <a:solidFill>
                  <a:srgbClr val="FF0000"/>
                </a:solidFill>
              </a:rPr>
              <a:t>學年度起每年</a:t>
            </a:r>
            <a:r>
              <a:rPr lang="en-US" altLang="zh-TW" sz="1600" dirty="0">
                <a:solidFill>
                  <a:srgbClr val="FF0000"/>
                </a:solidFill>
              </a:rPr>
              <a:t>10</a:t>
            </a:r>
            <a:r>
              <a:rPr lang="zh-TW" altLang="zh-TW" sz="1600" dirty="0">
                <a:solidFill>
                  <a:srgbClr val="FF0000"/>
                </a:solidFill>
              </a:rPr>
              <a:t>月至</a:t>
            </a:r>
            <a:r>
              <a:rPr lang="en-US" altLang="zh-TW" sz="1600" dirty="0">
                <a:solidFill>
                  <a:srgbClr val="FF0000"/>
                </a:solidFill>
              </a:rPr>
              <a:t>12</a:t>
            </a:r>
            <a:r>
              <a:rPr lang="zh-TW" altLang="zh-TW" sz="1600" dirty="0">
                <a:solidFill>
                  <a:srgbClr val="FF0000"/>
                </a:solidFill>
              </a:rPr>
              <a:t>月，每校一日</a:t>
            </a:r>
            <a:r>
              <a:rPr lang="zh-TW" altLang="zh-TW" sz="1600" dirty="0" smtClean="0">
                <a:solidFill>
                  <a:srgbClr val="FF0000"/>
                </a:solidFill>
              </a:rPr>
              <a:t>。</a:t>
            </a:r>
            <a:endParaRPr lang="en-US" altLang="zh-TW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1600" dirty="0" smtClean="0">
                <a:solidFill>
                  <a:srgbClr val="00B050"/>
                </a:solidFill>
              </a:rPr>
              <a:t>(</a:t>
            </a:r>
            <a:r>
              <a:rPr lang="en-US" altLang="zh-TW" sz="1600" u="sng" dirty="0" smtClean="0">
                <a:solidFill>
                  <a:srgbClr val="00B050"/>
                </a:solidFill>
              </a:rPr>
              <a:t>107</a:t>
            </a:r>
            <a:r>
              <a:rPr lang="zh-TW" altLang="en-US" sz="1600" u="sng" dirty="0" smtClean="0">
                <a:solidFill>
                  <a:srgbClr val="00B050"/>
                </a:solidFill>
              </a:rPr>
              <a:t>學年度實地訪視評鑑時間為</a:t>
            </a:r>
            <a:r>
              <a:rPr lang="en-US" altLang="zh-TW" sz="1600" u="sng" dirty="0" smtClean="0">
                <a:solidFill>
                  <a:srgbClr val="00B050"/>
                </a:solidFill>
              </a:rPr>
              <a:t>107</a:t>
            </a:r>
            <a:r>
              <a:rPr lang="zh-TW" altLang="en-US" sz="1600" u="sng" dirty="0" smtClean="0">
                <a:solidFill>
                  <a:srgbClr val="00B050"/>
                </a:solidFill>
              </a:rPr>
              <a:t>年</a:t>
            </a:r>
            <a:r>
              <a:rPr lang="en-US" altLang="zh-TW" sz="1600" u="sng" dirty="0" smtClean="0">
                <a:solidFill>
                  <a:srgbClr val="00B050"/>
                </a:solidFill>
              </a:rPr>
              <a:t>10</a:t>
            </a:r>
            <a:r>
              <a:rPr lang="zh-TW" altLang="en-US" sz="1600" u="sng" dirty="0" smtClean="0">
                <a:solidFill>
                  <a:srgbClr val="00B050"/>
                </a:solidFill>
              </a:rPr>
              <a:t>月</a:t>
            </a:r>
            <a:r>
              <a:rPr lang="zh-TW" altLang="en-US" sz="1600" u="sng" dirty="0">
                <a:solidFill>
                  <a:srgbClr val="00B050"/>
                </a:solidFill>
              </a:rPr>
              <a:t>至</a:t>
            </a:r>
            <a:r>
              <a:rPr lang="en-US" altLang="zh-TW" sz="1600" u="sng" dirty="0">
                <a:solidFill>
                  <a:srgbClr val="00B050"/>
                </a:solidFill>
              </a:rPr>
              <a:t>107</a:t>
            </a:r>
            <a:r>
              <a:rPr lang="zh-TW" altLang="en-US" sz="1600" u="sng" dirty="0" smtClean="0">
                <a:solidFill>
                  <a:srgbClr val="00B050"/>
                </a:solidFill>
              </a:rPr>
              <a:t>年</a:t>
            </a:r>
            <a:r>
              <a:rPr lang="en-US" altLang="zh-TW" sz="1600" u="sng" dirty="0" smtClean="0">
                <a:solidFill>
                  <a:srgbClr val="00B050"/>
                </a:solidFill>
              </a:rPr>
              <a:t>12</a:t>
            </a:r>
            <a:r>
              <a:rPr lang="zh-TW" altLang="en-US" sz="1600" u="sng" dirty="0" smtClean="0">
                <a:solidFill>
                  <a:srgbClr val="00B050"/>
                </a:solidFill>
              </a:rPr>
              <a:t>月</a:t>
            </a:r>
            <a:r>
              <a:rPr lang="en-US" altLang="zh-TW" sz="1600" dirty="0" smtClean="0">
                <a:solidFill>
                  <a:srgbClr val="00B050"/>
                </a:solidFill>
              </a:rPr>
              <a:t>)</a:t>
            </a:r>
            <a:endParaRPr lang="zh-TW" altLang="en-US" sz="1600" dirty="0">
              <a:solidFill>
                <a:srgbClr val="00B050"/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296943"/>
              </p:ext>
            </p:extLst>
          </p:nvPr>
        </p:nvGraphicFramePr>
        <p:xfrm>
          <a:off x="179512" y="1556792"/>
          <a:ext cx="8692455" cy="247449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121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9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1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1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04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0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39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7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37356">
                <a:tc>
                  <a:txBody>
                    <a:bodyPr/>
                    <a:lstStyle/>
                    <a:p>
                      <a:pPr marL="457200" indent="-457200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</a:t>
                      </a:r>
                      <a:endParaRPr lang="en-US" sz="12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57200" indent="-457200" algn="r"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200" kern="100" baseline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         </a:t>
                      </a: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日程</a:t>
                      </a:r>
                    </a:p>
                  </a:txBody>
                  <a:tcPr marL="17780" marR="17780" marT="0" marB="0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08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en-US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  <a:r>
                        <a:rPr lang="zh-TW" alt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08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08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indent="457200" algn="l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265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上午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校務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評鑑委員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及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訪視教師報到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校務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評鑑委員及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訪視教師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預備會議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評鑑委員介紹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與校務簡報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indent="114300"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校園環境</a:t>
                      </a:r>
                    </a:p>
                    <a:p>
                      <a:pPr indent="114300"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訪視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學生訪談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行政訪談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教師訪談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1430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alt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</a:p>
                    <a:p>
                      <a:pPr indent="11430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</a:p>
                    <a:p>
                      <a:pPr indent="11430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indent="11430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</a:p>
                    <a:p>
                      <a:pPr indent="11430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alt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78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教學訪視教師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進班觀察</a:t>
                      </a: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9492"/>
              </p:ext>
            </p:extLst>
          </p:nvPr>
        </p:nvGraphicFramePr>
        <p:xfrm>
          <a:off x="179512" y="4005064"/>
          <a:ext cx="8692455" cy="2541886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119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92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59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126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3393">
                <a:tc>
                  <a:txBody>
                    <a:bodyPr/>
                    <a:lstStyle/>
                    <a:p>
                      <a:pPr algn="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</a:t>
                      </a:r>
                      <a:endParaRPr lang="en-US" sz="12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日程</a:t>
                      </a:r>
                    </a:p>
                  </a:txBody>
                  <a:tcPr marL="17780" marR="17780" marT="0" marB="0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14：00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16：00</a:t>
                      </a:r>
                      <a:endParaRPr lang="en-US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16：00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16：30</a:t>
                      </a:r>
                      <a:endParaRPr lang="en-US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344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下午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校長訪談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午餐</a:t>
                      </a:r>
                      <a:r>
                        <a:rPr lang="en-US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家長座談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董事會訪談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私校適用</a:t>
                      </a:r>
                      <a:r>
                        <a:rPr lang="en-US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資料檢視說明、撰寫評鑑報告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簽署校務評鑑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訪評完成簽署書</a:t>
                      </a:r>
                      <a:endParaRPr lang="zh-TW" altLang="en-US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34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教學訪視教師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與被觀察教師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共進午餐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分五間場地</a:t>
                      </a:r>
                      <a:r>
                        <a:rPr lang="en-US" sz="1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教學訪視教師與負責教學向度評鑑委員會議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資料檢視說明、撰寫評鑑報告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27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999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專業</a:t>
            </a:r>
            <a:r>
              <a:rPr lang="zh-TW" altLang="en-US" dirty="0"/>
              <a:t>類科</a:t>
            </a:r>
            <a:r>
              <a:rPr lang="zh-TW" altLang="en-US" dirty="0" smtClean="0"/>
              <a:t>評鑑訪視流程表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341783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1600" dirty="0" smtClean="0">
                <a:solidFill>
                  <a:srgbClr val="FF0000"/>
                </a:solidFill>
              </a:rPr>
              <a:t>※</a:t>
            </a:r>
            <a:r>
              <a:rPr lang="zh-TW" altLang="zh-TW" sz="1600" dirty="0">
                <a:solidFill>
                  <a:srgbClr val="FF0000"/>
                </a:solidFill>
              </a:rPr>
              <a:t>專業類科評鑑訪視流程表（</a:t>
            </a:r>
            <a:r>
              <a:rPr lang="en-US" altLang="zh-TW" sz="1600" dirty="0">
                <a:solidFill>
                  <a:srgbClr val="FF0000"/>
                </a:solidFill>
              </a:rPr>
              <a:t>1</a:t>
            </a:r>
            <a:r>
              <a:rPr lang="zh-TW" altLang="zh-TW" sz="1600" dirty="0">
                <a:solidFill>
                  <a:srgbClr val="FF0000"/>
                </a:solidFill>
              </a:rPr>
              <a:t>日）（同校務</a:t>
            </a:r>
            <a:r>
              <a:rPr lang="zh-TW" altLang="zh-TW" sz="1600" dirty="0" smtClean="0">
                <a:solidFill>
                  <a:srgbClr val="FF0000"/>
                </a:solidFill>
              </a:rPr>
              <a:t>評鑑一天</a:t>
            </a:r>
            <a:r>
              <a:rPr lang="zh-TW" altLang="zh-TW" sz="1600" dirty="0">
                <a:solidFill>
                  <a:srgbClr val="FF0000"/>
                </a:solidFill>
              </a:rPr>
              <a:t>）</a:t>
            </a:r>
          </a:p>
          <a:p>
            <a:pPr marL="0" indent="0">
              <a:buNone/>
            </a:pP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582028"/>
              </p:ext>
            </p:extLst>
          </p:nvPr>
        </p:nvGraphicFramePr>
        <p:xfrm>
          <a:off x="323528" y="1556792"/>
          <a:ext cx="8436477" cy="504056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899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86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03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35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96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06897">
                <a:tc>
                  <a:txBody>
                    <a:bodyPr/>
                    <a:lstStyle/>
                    <a:p>
                      <a:pPr marL="140335" indent="13970" algn="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  <a:r>
                        <a:rPr lang="en-US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日程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>
                    <a:lnTlToB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08</a:t>
                      </a:r>
                      <a:r>
                        <a:rPr lang="zh-TW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</a:t>
                      </a:r>
                      <a:r>
                        <a:rPr lang="zh-TW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08</a:t>
                      </a:r>
                      <a:r>
                        <a:rPr lang="zh-TW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08</a:t>
                      </a:r>
                      <a:r>
                        <a:rPr lang="zh-TW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▕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｜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｜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｜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｜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4072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上午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專業類科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評鑑委員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報到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專業類科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評鑑委員預備會議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600" u="sng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學校整體簡報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indent="133350" algn="ct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600" u="sng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訪視委員介紹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indent="133350" algn="ct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600" u="sng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及各科簡報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indent="209550" algn="just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400" u="sng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環境訪視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132715" algn="just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132715" algn="l"/>
                        </a:tabLst>
                      </a:pPr>
                      <a:r>
                        <a:rPr lang="en-US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圖書館</a:t>
                      </a:r>
                    </a:p>
                    <a:p>
                      <a:pPr marL="132715" algn="just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132715" algn="l"/>
                        </a:tabLst>
                      </a:pPr>
                      <a:r>
                        <a:rPr lang="en-US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一般專科教室</a:t>
                      </a:r>
                    </a:p>
                    <a:p>
                      <a:pPr marL="132715" algn="just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132715" algn="l"/>
                        </a:tabLst>
                      </a:pPr>
                      <a:r>
                        <a:rPr lang="en-US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3.</a:t>
                      </a: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各科專用空間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600" u="sng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資料檢視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600" u="sng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與說明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9245">
                <a:tc>
                  <a:txBody>
                    <a:bodyPr/>
                    <a:lstStyle/>
                    <a:p>
                      <a:pPr marL="140335" indent="13970" algn="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  <a:r>
                        <a:rPr lang="en-US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日程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>
                    <a:lnTlToB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｜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｜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endParaRPr lang="zh-TW" sz="12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｜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｜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｜</a:t>
                      </a:r>
                    </a:p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0346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下午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600" u="sng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用餐及訪視委員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600" u="sng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第一次討論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600" u="sng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學生訪談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95885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團體座談</a:t>
                      </a:r>
                    </a:p>
                    <a:p>
                      <a:pPr marL="95885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以</a:t>
                      </a: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人為原則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sz="1600" u="sng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教師訪談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95885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一對一</a:t>
                      </a:r>
                    </a:p>
                    <a:p>
                      <a:pPr marL="95885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以</a:t>
                      </a:r>
                      <a:r>
                        <a:rPr lang="en-US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人為原則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sz="1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資料</a:t>
                      </a: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再次檢視</a:t>
                      </a:r>
                    </a:p>
                    <a:p>
                      <a:pPr marL="23749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altLang="zh-TW" sz="1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.</a:t>
                      </a:r>
                      <a:r>
                        <a:rPr lang="zh-TW" sz="1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訪</a:t>
                      </a: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視委員</a:t>
                      </a:r>
                      <a:r>
                        <a:rPr lang="zh-TW" sz="1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第二</a:t>
                      </a:r>
                      <a:endParaRPr lang="en-US" altLang="zh-TW" sz="14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23749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</a:t>
                      </a:r>
                      <a:r>
                        <a:rPr lang="zh-TW" sz="14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次</a:t>
                      </a: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討論</a:t>
                      </a:r>
                    </a:p>
                    <a:p>
                      <a:pPr marL="23749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3.</a:t>
                      </a:r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撰寫訪評報告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簽署專業類科</a:t>
                      </a:r>
                      <a:r>
                        <a:rPr lang="zh-TW" sz="16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評鑑訪</a:t>
                      </a: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評完成簽署書</a:t>
                      </a:r>
                      <a:endParaRPr lang="zh-TW" sz="16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294" marR="1729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28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712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zh-TW" altLang="en-US" sz="6600" dirty="0"/>
              <a:t>參、評鑑指標</a:t>
            </a:r>
            <a:endParaRPr lang="en-US" altLang="zh-TW" sz="6600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29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138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目   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貳、實地評鑑</a:t>
            </a:r>
            <a:r>
              <a:rPr lang="zh-TW" altLang="en-US" dirty="0" smtClean="0"/>
              <a:t>流程</a:t>
            </a:r>
            <a:endParaRPr lang="en-US" altLang="zh-TW" dirty="0" smtClean="0"/>
          </a:p>
          <a:p>
            <a:pPr lvl="1"/>
            <a:r>
              <a:rPr lang="zh-TW" altLang="en-US" dirty="0"/>
              <a:t>校務評鑑訪視流程</a:t>
            </a:r>
            <a:r>
              <a:rPr lang="zh-TW" altLang="en-US" dirty="0" smtClean="0"/>
              <a:t>表</a:t>
            </a:r>
            <a:r>
              <a:rPr lang="zh-TW" altLang="en-US" dirty="0"/>
              <a:t>（</a:t>
            </a:r>
            <a:r>
              <a:rPr lang="en-US" altLang="zh-TW" dirty="0" smtClean="0"/>
              <a:t>1</a:t>
            </a:r>
            <a:r>
              <a:rPr lang="zh-TW" altLang="en-US" dirty="0" smtClean="0"/>
              <a:t>日</a:t>
            </a:r>
            <a:r>
              <a:rPr lang="zh-TW" altLang="en-US" dirty="0"/>
              <a:t>）</a:t>
            </a:r>
            <a:endParaRPr lang="en-US" altLang="zh-TW" dirty="0"/>
          </a:p>
          <a:p>
            <a:pPr lvl="1"/>
            <a:r>
              <a:rPr lang="zh-TW" altLang="en-US" dirty="0"/>
              <a:t>專業類科評鑑訪視流程</a:t>
            </a:r>
            <a:r>
              <a:rPr lang="zh-TW" altLang="en-US" dirty="0" smtClean="0"/>
              <a:t>表</a:t>
            </a:r>
            <a:r>
              <a:rPr lang="zh-TW" altLang="en-US" dirty="0"/>
              <a:t>（</a:t>
            </a:r>
            <a:r>
              <a:rPr lang="en-US" altLang="zh-TW" dirty="0" smtClean="0"/>
              <a:t>1</a:t>
            </a:r>
            <a:r>
              <a:rPr lang="zh-TW" altLang="en-US" dirty="0" smtClean="0"/>
              <a:t>日</a:t>
            </a:r>
            <a:r>
              <a:rPr lang="zh-TW" altLang="en-US" dirty="0"/>
              <a:t>）</a:t>
            </a:r>
            <a:endParaRPr lang="en-US" altLang="zh-TW" dirty="0"/>
          </a:p>
          <a:p>
            <a:r>
              <a:rPr lang="zh-TW" altLang="en-US" dirty="0"/>
              <a:t>參、評鑑</a:t>
            </a:r>
            <a:r>
              <a:rPr lang="zh-TW" altLang="en-US" dirty="0" smtClean="0"/>
              <a:t>指標</a:t>
            </a:r>
            <a:endParaRPr lang="en-US" altLang="zh-TW" dirty="0" smtClean="0"/>
          </a:p>
          <a:p>
            <a:pPr lvl="1"/>
            <a:r>
              <a:rPr lang="zh-TW" altLang="en-US" dirty="0"/>
              <a:t>校務評鑑指標</a:t>
            </a:r>
            <a:endParaRPr lang="en-US" altLang="zh-TW" dirty="0"/>
          </a:p>
          <a:p>
            <a:pPr lvl="1"/>
            <a:r>
              <a:rPr lang="zh-TW" altLang="en-US" dirty="0"/>
              <a:t>專業類科評鑑</a:t>
            </a:r>
            <a:r>
              <a:rPr lang="zh-TW" altLang="en-US" dirty="0" smtClean="0"/>
              <a:t>指標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690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ern="100" dirty="0" smtClean="0">
                <a:cs typeface="Times New Roman"/>
              </a:rPr>
              <a:t>向度一 學校領導與行政管理</a:t>
            </a:r>
            <a:endParaRPr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072262"/>
              </p:ext>
            </p:extLst>
          </p:nvPr>
        </p:nvGraphicFramePr>
        <p:xfrm>
          <a:off x="251520" y="980728"/>
          <a:ext cx="8713788" cy="544071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12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6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285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7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8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規準</a:t>
                      </a:r>
                      <a:endParaRPr lang="zh-TW" alt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24" marB="4572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8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</a:t>
                      </a:r>
                      <a:endParaRPr lang="zh-TW" alt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24" marB="4572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8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規準</a:t>
                      </a:r>
                      <a:endParaRPr lang="zh-TW" alt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24" marB="4572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8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</a:t>
                      </a:r>
                      <a:endParaRPr lang="zh-TW" alt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24" marB="457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392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1-1</a:t>
                      </a:r>
                      <a:endParaRPr lang="zh-TW" altLang="zh-TW" sz="1800" kern="12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展現卓越的領導作為</a:t>
                      </a:r>
                      <a:endParaRPr lang="zh-TW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1-1-1</a:t>
                      </a:r>
                      <a:r>
                        <a:rPr lang="zh-TW" altLang="en-US" sz="1800" kern="1200" baseline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學校願景與經營理念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1-4</a:t>
                      </a:r>
                      <a:endParaRPr lang="zh-TW" altLang="zh-TW" sz="1800" kern="12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追求卓著的經營績效</a:t>
                      </a:r>
                      <a:endParaRPr lang="zh-TW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444500" indent="-444500" algn="just"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1-4-1 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自我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評鑑機制建置與推動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1-1-2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校務的規劃與推動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1-4-2 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公關行銷策略與推動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6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1-1-3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政策的宣導與落實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1-4-3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學校特色與聲望的建立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1-2</a:t>
                      </a:r>
                      <a:endParaRPr lang="zh-TW" altLang="zh-TW" sz="1800" kern="12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發展完備的學校計畫</a:t>
                      </a:r>
                      <a:endParaRPr lang="zh-TW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1-2-1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學校預算編列與運用</a:t>
                      </a:r>
                      <a:endParaRPr lang="zh-TW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1-5</a:t>
                      </a:r>
                      <a:endParaRPr lang="zh-TW" altLang="zh-TW" sz="1800" kern="12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推動適切的性別平等教育</a:t>
                      </a:r>
                      <a:endParaRPr lang="zh-TW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1-5-1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委員會的設置與運作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1-2-2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校務發展計畫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1-5-2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學習環境與資源的營造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1-2-3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處室工作計畫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1-5-3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課程教學的規劃與實施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1-2-4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各類專案計畫</a:t>
                      </a:r>
                      <a:endParaRPr lang="en-US" altLang="zh-TW" sz="18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endParaRPr lang="zh-TW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rowSpan="2">
                  <a:txBody>
                    <a:bodyPr/>
                    <a:lstStyle/>
                    <a:p>
                      <a:pPr marL="444500" indent="-444500" algn="just"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1-2-5 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資訊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教育發展計畫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的擬定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44500" indent="-444500" algn="just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  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執行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000" kern="0" spc="-150" baseline="0" dirty="0" smtClean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1-5-4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性侵害、性騷擾及性霸凌</a:t>
                      </a:r>
                      <a:r>
                        <a:rPr lang="zh-TW" altLang="en-US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</a:t>
                      </a:r>
                      <a:endParaRPr lang="en-US" altLang="zh-TW" sz="1800" kern="12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 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之防治</a:t>
                      </a:r>
                      <a:endParaRPr lang="en-US" altLang="zh-TW" sz="18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en-US" altLang="zh-TW" sz="18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1-3</a:t>
                      </a: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zh-TW" altLang="en-US" sz="18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推展專業的行政運作</a:t>
                      </a: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endParaRPr lang="zh-TW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1-3-1 </a:t>
                      </a:r>
                      <a:r>
                        <a:rPr lang="zh-TW" altLang="en-US" sz="18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行政團隊之組織與運作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endParaRPr lang="zh-TW" sz="12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9266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1-3-2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行政團隊決策過程與成效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endParaRPr lang="zh-TW" alt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24" marB="45724" anchor="ctr"/>
                </a:tc>
                <a:tc rowSpan="2"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9266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1-3-3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校園危機管理機制與運作</a:t>
                      </a:r>
                      <a:endParaRPr lang="en-US" sz="18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30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-25400"/>
            <a:ext cx="8229600" cy="1143000"/>
          </a:xfrm>
        </p:spPr>
        <p:txBody>
          <a:bodyPr/>
          <a:lstStyle/>
          <a:p>
            <a:pPr>
              <a:defRPr/>
            </a:pPr>
            <a:r>
              <a:rPr kern="100" dirty="0" smtClean="0">
                <a:cs typeface="Times New Roman"/>
              </a:rPr>
              <a:t>向度二 課程發展與評鑑運用</a:t>
            </a:r>
            <a:endParaRPr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047026"/>
              </p:ext>
            </p:extLst>
          </p:nvPr>
        </p:nvGraphicFramePr>
        <p:xfrm>
          <a:off x="179389" y="981075"/>
          <a:ext cx="8713090" cy="508004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12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2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3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5677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8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規準</a:t>
                      </a:r>
                      <a:endParaRPr lang="zh-TW" altLang="en-US" sz="1800" kern="0" spc="-15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8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</a:t>
                      </a:r>
                      <a:endParaRPr lang="zh-TW" altLang="en-US" sz="1800" kern="0" spc="-15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8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規準</a:t>
                      </a:r>
                      <a:endParaRPr lang="zh-TW" altLang="en-US" sz="1800" kern="0" spc="-15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21" marB="457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18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</a:t>
                      </a:r>
                      <a:endParaRPr lang="zh-TW" altLang="en-US" sz="1800" kern="0" spc="-15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21" marB="4572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2-1</a:t>
                      </a:r>
                      <a:endParaRPr lang="zh-TW" altLang="zh-TW" sz="1800" kern="12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發展整體性的課程規劃與管理</a:t>
                      </a:r>
                      <a:endParaRPr lang="zh-TW" sz="1800" kern="0" spc="-150" baseline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2-1-1</a:t>
                      </a:r>
                      <a:r>
                        <a:rPr lang="zh-TW" altLang="en-US" sz="1800" kern="1200" baseline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課程發展計畫與學校發展</a:t>
                      </a:r>
                      <a:endParaRPr lang="en-US" altLang="zh-TW" sz="1800" kern="12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  </a:t>
                      </a:r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計畫的關聯</a:t>
                      </a:r>
                      <a:endParaRPr lang="en-US" sz="1800" kern="0" spc="-150" baseline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2-3</a:t>
                      </a:r>
                      <a:endParaRPr lang="zh-TW" altLang="zh-TW" sz="1800" kern="12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進行系統性的課程評鑑與回饋</a:t>
                      </a:r>
                      <a:endParaRPr lang="zh-TW" sz="1800" kern="0" spc="-150" baseline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2-3-1 </a:t>
                      </a:r>
                      <a:r>
                        <a:rPr lang="zh-TW" altLang="zh-TW" sz="1800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課程評鑑的規劃與管理</a:t>
                      </a:r>
                      <a:endParaRPr lang="zh-TW" sz="1800" kern="0" spc="-150" baseline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2-1-2 </a:t>
                      </a:r>
                      <a:r>
                        <a:rPr lang="zh-TW" altLang="zh-TW" sz="1800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課程發展組織管理機制</a:t>
                      </a:r>
                      <a:endParaRPr lang="en-US" sz="18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2-3-2 </a:t>
                      </a:r>
                      <a:r>
                        <a:rPr lang="zh-TW" altLang="zh-TW" sz="1800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課程評鑑的結果</a:t>
                      </a:r>
                      <a:endParaRPr lang="zh-TW" sz="18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2-1-3 </a:t>
                      </a:r>
                      <a:r>
                        <a:rPr lang="zh-TW" altLang="zh-TW" sz="1800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課程發展總體架構與內涵</a:t>
                      </a:r>
                      <a:endParaRPr lang="en-US" sz="18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2-3-3</a:t>
                      </a:r>
                      <a:r>
                        <a:rPr lang="zh-TW" altLang="en-US" sz="1800" kern="1200" baseline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zh-TW" altLang="zh-TW" sz="1800" kern="12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課程評鑑結果的運用與成效</a:t>
                      </a:r>
                      <a:endParaRPr lang="zh-TW" sz="18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011"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2-2</a:t>
                      </a:r>
                      <a:endParaRPr lang="zh-TW" altLang="zh-TW" sz="1800" kern="12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zh-TW" sz="1800" kern="12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規劃適性的學校本位課程</a:t>
                      </a:r>
                      <a:endParaRPr lang="zh-TW" sz="1800" kern="0" spc="-150" baseline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2-2-1 </a:t>
                      </a:r>
                      <a:r>
                        <a:rPr lang="zh-TW" altLang="zh-TW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課程目標與內容的一致性</a:t>
                      </a:r>
                      <a:endParaRPr lang="en-US" sz="18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endParaRPr lang="zh-TW" altLang="en-US" sz="1800" kern="0" spc="-150" baseline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zh-TW" altLang="en-US" sz="1800" kern="0" spc="-150" baseline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0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2-2-2 </a:t>
                      </a:r>
                      <a:r>
                        <a:rPr lang="zh-TW" altLang="zh-TW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課程內涵符合學生需求與適</a:t>
                      </a:r>
                      <a:endParaRPr lang="en-US" altLang="zh-TW" sz="1800" dirty="0" smtClean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 </a:t>
                      </a:r>
                      <a:r>
                        <a:rPr lang="zh-TW" altLang="zh-TW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性發展</a:t>
                      </a:r>
                      <a:endParaRPr lang="en-US" sz="18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0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2-2-3 </a:t>
                      </a:r>
                      <a:r>
                        <a:rPr lang="zh-TW" altLang="zh-TW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教材</a:t>
                      </a:r>
                      <a:r>
                        <a:rPr lang="en-US" altLang="zh-TW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zh-TW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教科書的選</a:t>
                      </a:r>
                      <a:r>
                        <a:rPr lang="en-US" altLang="zh-TW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zh-TW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編用</a:t>
                      </a:r>
                      <a:endParaRPr lang="en-US" sz="18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50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8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2-2-4 </a:t>
                      </a:r>
                      <a:r>
                        <a:rPr lang="zh-TW" altLang="zh-TW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正式課程和非正式課程的統</a:t>
                      </a:r>
                      <a:endParaRPr lang="en-US" altLang="zh-TW" sz="1800" dirty="0" smtClean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 </a:t>
                      </a:r>
                      <a:r>
                        <a:rPr lang="zh-TW" altLang="zh-TW" sz="18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整</a:t>
                      </a:r>
                      <a:endParaRPr lang="en-US" sz="18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8477" name="文字方塊 2"/>
          <p:cNvSpPr txBox="1">
            <a:spLocks noChangeArrowheads="1"/>
          </p:cNvSpPr>
          <p:nvPr/>
        </p:nvSpPr>
        <p:spPr bwMode="auto">
          <a:xfrm>
            <a:off x="179512" y="6212114"/>
            <a:ext cx="8208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字體代表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教師需要準備相關評鑑資料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31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ern="100" smtClean="0">
                <a:cs typeface="Times New Roman"/>
              </a:rPr>
              <a:t>向度三 教師教學與專業發展</a:t>
            </a:r>
            <a:endParaRPr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218149"/>
              </p:ext>
            </p:extLst>
          </p:nvPr>
        </p:nvGraphicFramePr>
        <p:xfrm>
          <a:off x="395288" y="1052513"/>
          <a:ext cx="8501062" cy="458103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428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2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377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zh-TW" altLang="en-US" sz="2000" kern="0" spc="-20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規準         </a:t>
                      </a:r>
                      <a:endParaRPr lang="zh-TW" altLang="en-US" sz="2000" kern="0" spc="-20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zh-TW" altLang="en-US" sz="2000" kern="0" spc="-20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20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119">
                <a:tc rowSpan="3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ts val="1700"/>
                        </a:lnSpc>
                        <a:spcAft>
                          <a:spcPts val="0"/>
                        </a:spcAft>
                        <a:tabLst>
                          <a:tab pos="3008313" algn="l"/>
                        </a:tabLst>
                      </a:pPr>
                      <a:r>
                        <a:rPr 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3-1</a:t>
                      </a: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規劃符合學生需求  </a:t>
                      </a:r>
                      <a:endParaRPr lang="en-US" altLang="zh-TW" sz="2000" kern="0" spc="-20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  <a:p>
                      <a:pPr marL="0" indent="0" algn="l" defTabSz="914400" rtl="0" eaLnBrk="1" latinLnBrk="0" hangingPunct="1">
                        <a:lnSpc>
                          <a:spcPts val="1700"/>
                        </a:lnSpc>
                        <a:spcAft>
                          <a:spcPts val="0"/>
                        </a:spcAft>
                        <a:tabLst>
                          <a:tab pos="3008313" algn="l"/>
                        </a:tabLst>
                      </a:pPr>
                      <a:r>
                        <a:rPr lang="en-US" altLang="zh-TW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之教學方案</a:t>
                      </a:r>
                      <a:endParaRPr lang="zh-TW" sz="2000" kern="0" spc="-20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3-1-1</a:t>
                      </a:r>
                      <a:r>
                        <a:rPr lang="zh-TW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b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適性教學計畫之編選</a:t>
                      </a:r>
                      <a:endParaRPr lang="zh-TW" altLang="en-US" sz="2000" b="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1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3-1-2</a:t>
                      </a:r>
                      <a:r>
                        <a:rPr lang="zh-TW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b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適性教學內容之安排</a:t>
                      </a:r>
                      <a:endParaRPr lang="zh-TW" altLang="en-US" sz="2000" b="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1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3-1-3</a:t>
                      </a:r>
                      <a:r>
                        <a:rPr lang="zh-TW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b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適性教學活動之實施</a:t>
                      </a:r>
                      <a:endParaRPr lang="zh-TW" altLang="en-US" sz="2000" b="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119">
                <a:tc rowSpan="4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7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en-US" sz="2000" kern="0" spc="-200" baseline="0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3-2 </a:t>
                      </a: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運用有效的</a:t>
                      </a:r>
                      <a:r>
                        <a:rPr lang="zh-TW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教學策</a:t>
                      </a:r>
                      <a:r>
                        <a:rPr lang="en-US" altLang="zh-TW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/>
                      </a:r>
                      <a:br>
                        <a:rPr lang="en-US" altLang="zh-TW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</a:br>
                      <a:r>
                        <a:rPr lang="en-US" altLang="zh-TW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略與</a:t>
                      </a: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資源</a:t>
                      </a:r>
                      <a:endParaRPr lang="zh-TW" sz="2000" kern="0" spc="-20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3-2-1</a:t>
                      </a:r>
                      <a:r>
                        <a:rPr lang="zh-TW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b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有效教學策略與方法之實踐</a:t>
                      </a:r>
                      <a:endParaRPr lang="zh-TW" altLang="en-US" sz="2000" b="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1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0" kern="0" spc="-15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3-2-2</a:t>
                      </a:r>
                      <a:r>
                        <a:rPr lang="zh-TW" altLang="en-US" sz="2000" b="0" kern="0" spc="-15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b="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教學資源之充實與管理</a:t>
                      </a:r>
                      <a:endParaRPr lang="zh-TW" altLang="en-US" sz="2000" b="0" kern="0" spc="-150" baseline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11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3-2-3</a:t>
                      </a:r>
                      <a:r>
                        <a:rPr lang="zh-TW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b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教學設施及資源之運用</a:t>
                      </a:r>
                      <a:endParaRPr lang="zh-TW" altLang="en-US" sz="2000" b="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3-2-4</a:t>
                      </a:r>
                      <a:r>
                        <a:rPr lang="zh-TW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b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教學情境及環境之營造</a:t>
                      </a:r>
                      <a:endParaRPr lang="zh-TW" altLang="en-US" sz="2000" b="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9119">
                <a:tc rowSpan="4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7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en-US" sz="2000" kern="0" spc="-200" baseline="0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3-3 </a:t>
                      </a: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採用適切</a:t>
                      </a:r>
                      <a:r>
                        <a:rPr lang="zh-TW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系統的教</a:t>
                      </a: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endParaRPr lang="en-US" altLang="zh-TW" sz="2000" kern="0" spc="-20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17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lang="zh-TW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學</a:t>
                      </a: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與評量回饋機制</a:t>
                      </a:r>
                      <a:endParaRPr lang="zh-TW" sz="2000" kern="0" spc="-20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0" kern="0" spc="-15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3-3-1</a:t>
                      </a:r>
                      <a:r>
                        <a:rPr lang="zh-TW" altLang="en-US" sz="2000" b="0" kern="0" spc="-15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b="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領域學習評量標準之研訂</a:t>
                      </a:r>
                      <a:endParaRPr lang="zh-TW" altLang="en-US" sz="2000" b="0" kern="0" spc="-150" baseline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1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3-3-2</a:t>
                      </a:r>
                      <a:r>
                        <a:rPr lang="zh-TW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b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多元學習評量機制之落實</a:t>
                      </a:r>
                      <a:endParaRPr lang="zh-TW" altLang="en-US" sz="2000" b="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1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3-3-3</a:t>
                      </a:r>
                      <a:r>
                        <a:rPr lang="zh-TW" altLang="en-US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b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教學視導與精進之推動</a:t>
                      </a:r>
                      <a:endParaRPr lang="zh-TW" altLang="en-US" sz="2000" b="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9119">
                <a:tc vMerge="1"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17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endParaRPr lang="zh-TW" sz="2000" kern="0" spc="-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3-3-4 </a:t>
                      </a:r>
                      <a:r>
                        <a:rPr lang="zh-TW" altLang="zh-TW" sz="2000" b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教學與評量回饋機制之運用</a:t>
                      </a:r>
                      <a:endParaRPr lang="zh-TW" altLang="en-US" sz="2000" b="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22" marB="45722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9492" name="文字方塊 3"/>
          <p:cNvSpPr txBox="1">
            <a:spLocks noChangeArrowheads="1"/>
          </p:cNvSpPr>
          <p:nvPr/>
        </p:nvSpPr>
        <p:spPr bwMode="auto">
          <a:xfrm>
            <a:off x="352726" y="5841733"/>
            <a:ext cx="8208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字體代表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教師需要準備相關評鑑資料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32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ern="100" smtClean="0">
                <a:cs typeface="Times New Roman"/>
              </a:rPr>
              <a:t>向度三 教師教學與專業發展</a:t>
            </a:r>
            <a:endParaRPr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532971"/>
              </p:ext>
            </p:extLst>
          </p:nvPr>
        </p:nvGraphicFramePr>
        <p:xfrm>
          <a:off x="468313" y="1455738"/>
          <a:ext cx="8352159" cy="296932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396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6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546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20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20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2" marR="91432" marT="45726" marB="457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20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20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2" marR="91432" marT="45726" marB="4572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032">
                <a:tc rowSpan="3"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3-4</a:t>
                      </a: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發展校本</a:t>
                      </a:r>
                      <a:r>
                        <a:rPr lang="zh-TW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教師</a:t>
                      </a: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成長計畫與增</a:t>
                      </a:r>
                      <a:endParaRPr lang="en-US" altLang="zh-TW" sz="2000" kern="0" spc="-20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   能</a:t>
                      </a:r>
                      <a:endParaRPr lang="zh-TW" sz="2000" kern="0" spc="-20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0" spc="-20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3-4-1</a:t>
                      </a:r>
                      <a:r>
                        <a:rPr lang="zh-TW" altLang="en-US" sz="2000" kern="0" spc="-20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校本教師成長計畫之訂定</a:t>
                      </a:r>
                      <a:endParaRPr lang="zh-TW" altLang="en-US" sz="2000" kern="0" spc="-200" baseline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2" marR="91432" marT="45726" marB="4572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03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0" spc="-20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3-4-2</a:t>
                      </a:r>
                      <a:r>
                        <a:rPr lang="zh-TW" altLang="en-US" sz="2000" kern="0" spc="-20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en-US" sz="2000" kern="1200" spc="0" baseline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本教師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專業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成長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計畫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之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推動</a:t>
                      </a:r>
                      <a:endParaRPr lang="zh-TW" altLang="en-US" sz="2000" kern="0" spc="-20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2" marR="91432" marT="45726" marB="4572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7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0" spc="-20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3-4-3</a:t>
                      </a:r>
                      <a:r>
                        <a:rPr lang="zh-TW" altLang="en-US" sz="2000" kern="0" spc="-20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實踐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本教師成長計畫之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規劃與活動</a:t>
                      </a:r>
                      <a:endParaRPr lang="zh-TW" altLang="en-US" sz="2000" kern="0" spc="-20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2" marR="91432" marT="45726" marB="4572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032">
                <a:tc rowSpan="3"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en-US" sz="2000" kern="0" spc="-200" baseline="0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3-5 </a:t>
                      </a: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建立教師專業發展支持體系</a:t>
                      </a:r>
                      <a:endParaRPr lang="zh-TW" sz="2000" kern="0" spc="-20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74" marR="68574" marT="0" marB="0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3-5-1</a:t>
                      </a:r>
                      <a:r>
                        <a:rPr lang="zh-TW" altLang="en-US" sz="2000" kern="0" spc="-20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專業對話與分享機制之建立</a:t>
                      </a:r>
                      <a:endParaRPr lang="zh-TW" altLang="en-US" sz="2000" kern="0" spc="-20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2" marR="91432" marT="45726" marB="4572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03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0" spc="-20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3-5-2</a:t>
                      </a:r>
                      <a:r>
                        <a:rPr lang="zh-TW" altLang="en-US" sz="2000" kern="0" spc="-20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教師進行教學研究之支持</a:t>
                      </a:r>
                      <a:endParaRPr lang="zh-TW" altLang="en-US" sz="2000" kern="0" spc="-20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2" marR="91432" marT="45726" marB="45726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03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0" kern="0" spc="-15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3-5-3</a:t>
                      </a:r>
                      <a:r>
                        <a:rPr lang="zh-TW" altLang="en-US" sz="2000" b="1" kern="0" spc="-150" baseline="0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教師專業發展經費與資源之提供</a:t>
                      </a:r>
                      <a:endParaRPr lang="zh-TW" altLang="en-US" sz="2000" b="1" kern="0" spc="-150" baseline="0" dirty="0" smtClean="0">
                        <a:solidFill>
                          <a:srgbClr val="C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2" marR="91432" marT="45726" marB="45726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0505" name="文字方塊 4"/>
          <p:cNvSpPr txBox="1">
            <a:spLocks noChangeArrowheads="1"/>
          </p:cNvSpPr>
          <p:nvPr/>
        </p:nvSpPr>
        <p:spPr bwMode="auto">
          <a:xfrm>
            <a:off x="395288" y="4797425"/>
            <a:ext cx="8208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字體代表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教師需要準備相關評鑑資料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33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ern="100" dirty="0" smtClean="0">
                <a:cs typeface="Times New Roman"/>
              </a:rPr>
              <a:t>向度四 學生學習與成效表現</a:t>
            </a:r>
            <a:endParaRPr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445529"/>
              </p:ext>
            </p:extLst>
          </p:nvPr>
        </p:nvGraphicFramePr>
        <p:xfrm>
          <a:off x="107950" y="908050"/>
          <a:ext cx="8928547" cy="535869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155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8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8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384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384">
                <a:tc rowSpan="4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4-1 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提供多元的學</a:t>
                      </a:r>
                      <a:endParaRPr lang="en-US" altLang="zh-TW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   習機會</a:t>
                      </a: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4-1-1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學習系統之建置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4-4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彰顯進</a:t>
                      </a:r>
                      <a:endParaRPr lang="en-US" altLang="zh-TW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  步的學</a:t>
                      </a:r>
                      <a:endParaRPr lang="en-US" altLang="zh-TW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  習成效</a:t>
                      </a:r>
                      <a:endParaRPr lang="en-US" altLang="zh-TW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4-4-1  </a:t>
                      </a:r>
                      <a:r>
                        <a:rPr lang="zh-TW" altLang="en-US" sz="2000" kern="1200" spc="0" baseline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閱讀能力與資</a:t>
                      </a:r>
                      <a:endParaRPr lang="en-US" altLang="zh-TW" sz="2000" kern="1200" spc="0" baseline="0" dirty="0" smtClean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zh-TW" altLang="en-US" sz="2000" kern="1200" spc="0" baseline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   訊素養之落實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384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4-1-2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學習資源之整合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4-4-2  </a:t>
                      </a:r>
                      <a:r>
                        <a:rPr lang="zh-TW" altLang="en-US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思考與問題解決</a:t>
                      </a:r>
                      <a:endParaRPr lang="en-US" altLang="zh-TW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      能力之展現</a:t>
                      </a: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3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8" marB="45718" anchor="ctr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endParaRPr lang="en-US" altLang="zh-TW" sz="2000" kern="0" spc="-150" baseline="0" dirty="0" smtClean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8" marB="45718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4-4-3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公民責任之體</a:t>
                      </a:r>
                      <a:endParaRPr lang="en-US" altLang="zh-TW" sz="2000" dirty="0" smtClean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現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384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4-1-3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學習環境之營</a:t>
                      </a:r>
                      <a:endParaRPr lang="en-US" altLang="zh-TW" sz="20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造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7" grid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</a:pP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kern="0" spc="-150" baseline="0" dirty="0" smtClean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8" marB="4571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384">
                <a:tc rowSpan="3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4-2 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發展系統的學</a:t>
                      </a:r>
                      <a:endParaRPr lang="en-US" altLang="zh-TW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   習情境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4-2-1 </a:t>
                      </a:r>
                      <a:r>
                        <a:rPr lang="zh-TW" altLang="zh-TW" sz="20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學習檔案之建立</a:t>
                      </a:r>
                      <a:endParaRPr lang="zh-TW" altLang="en-US" sz="2000" kern="0" spc="-150" baseline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8" marB="45718" anchor="ctr"/>
                </a:tc>
                <a:tc hMerge="1"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kern="0" spc="-150" baseline="0" dirty="0" smtClean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8" marB="4571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384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4-2-2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學習差異之支持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kern="0" spc="-150" baseline="0" dirty="0" smtClean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8" marB="4571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270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4-2-3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學習評量機制之</a:t>
                      </a:r>
                      <a:endParaRPr lang="en-US" altLang="zh-TW" sz="2000" dirty="0" smtClean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實踐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kern="0" spc="-150" baseline="0" dirty="0" smtClean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8" marB="45718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384">
                <a:tc rowSpan="3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4-3 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顯現積極的學</a:t>
                      </a:r>
                      <a:endParaRPr lang="en-US" altLang="zh-TW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   習態度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4-3-1 </a:t>
                      </a:r>
                      <a:r>
                        <a:rPr lang="zh-TW" altLang="zh-TW" sz="20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學習態度之培養</a:t>
                      </a:r>
                      <a:endParaRPr lang="zh-TW" altLang="en-US" sz="2000" kern="0" spc="-150" baseline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8" marB="45718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384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4-3-2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自主學習之展現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8" marB="45718" anchor="ctr"/>
                </a:tc>
                <a:tc hMerge="1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4618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4-3-3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合作學習之推動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2" marR="91442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文字方塊 4"/>
          <p:cNvSpPr txBox="1">
            <a:spLocks noChangeArrowheads="1"/>
          </p:cNvSpPr>
          <p:nvPr/>
        </p:nvSpPr>
        <p:spPr bwMode="auto">
          <a:xfrm>
            <a:off x="20638" y="6309320"/>
            <a:ext cx="8208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字體代表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教師需要準備相關評鑑資料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34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ern="100" dirty="0" smtClean="0">
                <a:cs typeface="Times New Roman"/>
              </a:rPr>
              <a:t>向度五 學生事務與公民素養</a:t>
            </a:r>
            <a:endParaRPr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497213"/>
              </p:ext>
            </p:extLst>
          </p:nvPr>
        </p:nvGraphicFramePr>
        <p:xfrm>
          <a:off x="179513" y="1142998"/>
          <a:ext cx="8784976" cy="333831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701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3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9488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1" marR="91431" marT="45717" marB="4571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1" marR="91431" marT="45717" marB="4571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354">
                <a:tc rowSpan="3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5-1 </a:t>
                      </a:r>
                      <a:r>
                        <a:rPr lang="zh-TW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推動合宜的生活教育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與品德</a:t>
                      </a:r>
                      <a:endParaRPr lang="en-US" altLang="zh-TW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   教育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1" marR="91431" marT="45717" marB="45717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5-1-1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生活、公民與品德教育的推動與執行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1" marR="91431" marT="45717" marB="4571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488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5-1-2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校內、外安全教育的宣導與落實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1" marR="91431" marT="45717" marB="4571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031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5-1-3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導師制度的推動與執行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1" marR="91431" marT="45717" marB="4571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488">
                <a:tc rowSpan="2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5-2 </a:t>
                      </a:r>
                      <a:r>
                        <a:rPr lang="zh-TW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推展適當的法治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及自治教育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1" marR="91431" marT="45717" marB="45717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5-2-1 </a:t>
                      </a:r>
                      <a:r>
                        <a:rPr lang="zh-TW" altLang="en-US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學生自治團體的運作與參與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1" marR="91431" marT="45717" marB="4571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488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5-2-2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人權及法治教育活動的辦理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1" marR="91431" marT="45717" marB="4571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488">
                <a:tc rowSpan="2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5-3 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舉辦多元學藝活動與競賽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1" marR="91431" marT="45717" marB="45717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5-3-1 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多元化學藝與競賽活動的辦理</a:t>
                      </a:r>
                    </a:p>
                  </a:txBody>
                  <a:tcPr marL="91431" marR="91431" marT="45717" marB="45717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9488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5-3-2 </a:t>
                      </a:r>
                      <a:r>
                        <a:rPr lang="zh-TW" altLang="en-US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校內、外學藝與競賽活動的參與</a:t>
                      </a:r>
                    </a:p>
                  </a:txBody>
                  <a:tcPr marL="91431" marR="91431" marT="45717" marB="45717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文字方塊 4"/>
          <p:cNvSpPr txBox="1">
            <a:spLocks noChangeArrowheads="1"/>
          </p:cNvSpPr>
          <p:nvPr/>
        </p:nvSpPr>
        <p:spPr bwMode="auto">
          <a:xfrm>
            <a:off x="179512" y="4653136"/>
            <a:ext cx="8208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字體代表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教師需要準備相關評鑑資料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35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ern="100" smtClean="0">
                <a:cs typeface="Times New Roman"/>
              </a:rPr>
              <a:t>向度五 學生事務與公民素養</a:t>
            </a:r>
            <a:endParaRPr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161582"/>
              </p:ext>
            </p:extLst>
          </p:nvPr>
        </p:nvGraphicFramePr>
        <p:xfrm>
          <a:off x="179388" y="1412875"/>
          <a:ext cx="8816975" cy="370813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176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0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14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41" marR="91441" marT="45717" marB="4571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41" marR="91441" marT="45717" marB="4571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4">
                <a:tc rowSpan="3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5-4 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維護完善的衛生保健措施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1" marR="91441" marT="45717" marB="4571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5-4-1 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校園環境的整潔與維持</a:t>
                      </a:r>
                    </a:p>
                  </a:txBody>
                  <a:tcPr marL="91441" marR="91441" marT="45717" marB="4571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14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5-4-2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校園餐飲的衛生與管理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1" marR="91441" marT="45717" marB="4571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14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5-4-3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師生健康維護與疾病預防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1" marR="91441" marT="45717" marB="4571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14">
                <a:tc rowSpan="3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5-5 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執行有效的體育教學活動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1" marR="91441" marT="45717" marB="4571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5-5-1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各項體育活動舉辦與推動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1" marR="91441" marT="45717" marB="4571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14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5-5-2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體育教學與訓練規劃的執行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1" marR="91441" marT="45717" marB="4571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1625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5-5-3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配合重大體育政策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1" marR="91441" marT="45717" marB="45717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14">
                <a:tc rowSpan="2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5-6 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辦理適性的社團活動與服務學習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41" marR="91441" marT="45717" marB="4571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5-6-1 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社團活動的辦理與參與</a:t>
                      </a:r>
                    </a:p>
                  </a:txBody>
                  <a:tcPr marL="91441" marR="91441" marT="45717" marB="45717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14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5-6-2 </a:t>
                      </a:r>
                      <a:r>
                        <a:rPr lang="zh-TW" altLang="en-US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服務學習活動的辦理與參與</a:t>
                      </a:r>
                    </a:p>
                  </a:txBody>
                  <a:tcPr marL="91441" marR="91441" marT="45717" marB="45717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文字方塊 4"/>
          <p:cNvSpPr txBox="1">
            <a:spLocks noChangeArrowheads="1"/>
          </p:cNvSpPr>
          <p:nvPr/>
        </p:nvSpPr>
        <p:spPr bwMode="auto">
          <a:xfrm>
            <a:off x="179512" y="5949280"/>
            <a:ext cx="8208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字體代表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教師需要準備相關評鑑資料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36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ern="100" dirty="0" smtClean="0">
                <a:cs typeface="Times New Roman"/>
              </a:rPr>
              <a:t>向度六 學生輔導與特殊教育</a:t>
            </a:r>
            <a:endParaRPr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133253"/>
              </p:ext>
            </p:extLst>
          </p:nvPr>
        </p:nvGraphicFramePr>
        <p:xfrm>
          <a:off x="251520" y="994486"/>
          <a:ext cx="8640960" cy="531483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982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01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1">
                <a:tc rowSpan="3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6-1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建構有效的行政運作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6-1-1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學生輔導工作計畫的擬定與實施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1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6-1-2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學生輔導設施及經費的運用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602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6-1-3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學生輔導資料的建置與運用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3080">
                <a:tc rowSpan="3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6-2 </a:t>
                      </a:r>
                      <a:r>
                        <a:rPr lang="zh-TW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活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絡團隊合作的輔導系統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6-2-1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資源網絡在學生輔導上的運用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080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6-2-2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落實學生三級輔導預防工作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3080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6-2-3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親師合作與輔導知能的提升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3080">
                <a:tc rowSpan="3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推動正向適性的輔導措施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6-3-1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協助學生自我探索及適性發展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3080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6-3-2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生命教育的規劃與執行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7402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6-3-3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高關懷學生的通報與輔導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5" marB="45715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文字方塊 4"/>
          <p:cNvSpPr txBox="1">
            <a:spLocks noChangeArrowheads="1"/>
          </p:cNvSpPr>
          <p:nvPr/>
        </p:nvSpPr>
        <p:spPr bwMode="auto">
          <a:xfrm>
            <a:off x="107504" y="6309320"/>
            <a:ext cx="8208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字體代表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教師需要準備相關評鑑資料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37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ern="100" smtClean="0">
                <a:cs typeface="Times New Roman"/>
              </a:rPr>
              <a:t>向度六</a:t>
            </a:r>
            <a:r>
              <a:rPr kern="100">
                <a:cs typeface="Times New Roman"/>
              </a:rPr>
              <a:t>學生輔導與特殊教育</a:t>
            </a:r>
            <a:endParaRPr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356395"/>
              </p:ext>
            </p:extLst>
          </p:nvPr>
        </p:nvGraphicFramePr>
        <p:xfrm>
          <a:off x="179512" y="954088"/>
          <a:ext cx="8712968" cy="535522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946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6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059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217">
                <a:tc rowSpan="4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6-4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發揮有效的特教行政管理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6-4-1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特教工作計畫的擬定與實施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217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6-4-2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特教學生的鑑定與資料的建置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217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6-4-3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特教師資與專業成長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217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6-4-4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特教業務跨處室的整合運作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217">
                <a:tc rowSpan="3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6-5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lang="zh-TW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提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供適性的特教課程教學與</a:t>
                      </a:r>
                      <a:endParaRPr lang="en-US" altLang="zh-TW" sz="20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altLang="zh-TW" sz="2000" baseline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評量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6-5-1 </a:t>
                      </a:r>
                      <a:r>
                        <a:rPr lang="zh-TW" altLang="zh-TW" sz="2000" kern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性課程及輔導的規劃與實施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217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6-5-2 </a:t>
                      </a:r>
                      <a:r>
                        <a:rPr lang="zh-TW" altLang="zh-TW" sz="2000" kern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評量方式的設計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與執行</a:t>
                      </a:r>
                      <a:endParaRPr lang="zh-TW" altLang="en-US" sz="2000" kern="0" spc="-150" baseline="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0217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6-5-3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教學設備的建置與運用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0217">
                <a:tc rowSpan="3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6-6 </a:t>
                      </a:r>
                      <a:r>
                        <a:rPr lang="zh-TW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建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立豐沛的特教支持系</a:t>
                      </a:r>
                      <a:r>
                        <a:rPr lang="zh-TW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統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6-6-1</a:t>
                      </a:r>
                      <a:r>
                        <a:rPr lang="en-US" altLang="zh-TW" sz="2000" baseline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學校特教業務的</a:t>
                      </a:r>
                      <a:r>
                        <a:rPr lang="zh-TW" altLang="zh-TW" sz="20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資源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分配與運用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0217">
                <a:tc vMerge="1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8" marB="45718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6-6-2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特教親師合作交流的加強與落實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0217">
                <a:tc vMerge="1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8" marB="45718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6-6-3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內外部特教資源庫的建立與運用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8" marR="91438" marT="45716" marB="45716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文字方塊 4"/>
          <p:cNvSpPr txBox="1">
            <a:spLocks noChangeArrowheads="1"/>
          </p:cNvSpPr>
          <p:nvPr/>
        </p:nvSpPr>
        <p:spPr bwMode="auto">
          <a:xfrm>
            <a:off x="179512" y="6309320"/>
            <a:ext cx="8208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字體代表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教師需要準備相關評鑑資料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38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ern="100" dirty="0" smtClean="0">
                <a:cs typeface="Times New Roman"/>
              </a:rPr>
              <a:t>向度七 </a:t>
            </a:r>
            <a:r>
              <a:rPr altLang="zh-TW" dirty="0" smtClean="0"/>
              <a:t>校園營造與資源統整</a:t>
            </a:r>
            <a:endParaRPr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442596"/>
              </p:ext>
            </p:extLst>
          </p:nvPr>
        </p:nvGraphicFramePr>
        <p:xfrm>
          <a:off x="107950" y="908718"/>
          <a:ext cx="8928100" cy="540060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30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256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56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30" marB="4573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30" marB="4573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30" marB="4573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T="45730" marB="4573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256">
                <a:tc rowSpan="3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en-US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7-1</a:t>
                      </a: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zh-TW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營造安全及健康的學習環境</a:t>
                      </a:r>
                      <a:endParaRPr lang="zh-TW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7-1-1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安全環境設施的管理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en-US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7-3</a:t>
                      </a: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zh-TW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發揮有效的學習資源整合效益</a:t>
                      </a:r>
                      <a:endParaRPr lang="zh-TW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44500" indent="-4445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7-3-1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學習資源網絡之建置與運用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25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7-1-2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安維資源機制的整合與執行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7-3-2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學習資源的整合與執行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79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7-1-3</a:t>
                      </a:r>
                      <a:r>
                        <a:rPr lang="zh-TW" altLang="zh-TW" sz="20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體能與休憩環境的經營與維護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7-3-3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學習資源中心（或圖書館）的設置與成效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5966">
                <a:tc rowSpan="4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en-US" altLang="zh-TW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7-2</a:t>
                      </a: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zh-TW" altLang="en-US" sz="16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形塑人文科技及永續發展的校園環境</a:t>
                      </a:r>
                      <a:endParaRPr lang="zh-TW" sz="16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7-2-1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人文校園情境的營造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7-4</a:t>
                      </a:r>
                    </a:p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推展積極的社群關係</a:t>
                      </a:r>
                      <a:endParaRPr lang="zh-TW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7-4-1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學校與家長的合作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596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7-2-2</a:t>
                      </a:r>
                      <a:r>
                        <a:rPr lang="zh-TW" altLang="zh-TW" sz="2000" kern="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藝術校園情境的建置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7-4-2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學校與社區的互動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25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7-2-3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科技環境設備的設置與運用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7-4-3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策略聯盟與跨界合作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5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7-2-4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永續校園教育情境的營造</a:t>
                      </a:r>
                      <a:endParaRPr 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7-4-4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校友之聯繫與互動</a:t>
                      </a:r>
                      <a:endParaRPr 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文字方塊 4"/>
          <p:cNvSpPr txBox="1">
            <a:spLocks noChangeArrowheads="1"/>
          </p:cNvSpPr>
          <p:nvPr/>
        </p:nvSpPr>
        <p:spPr bwMode="auto">
          <a:xfrm>
            <a:off x="41624" y="6309320"/>
            <a:ext cx="8208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字體代表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教師需要準備相關評鑑資料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39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zh-TW" altLang="en-US" sz="6600" dirty="0"/>
              <a:t>計畫特色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646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ern="100" dirty="0" smtClean="0">
                <a:cs typeface="Times New Roman"/>
              </a:rPr>
              <a:t>向度八 </a:t>
            </a:r>
            <a:r>
              <a:rPr altLang="zh-TW" dirty="0" smtClean="0"/>
              <a:t>董事會設置與經營</a:t>
            </a:r>
            <a:endParaRPr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528687"/>
              </p:ext>
            </p:extLst>
          </p:nvPr>
        </p:nvGraphicFramePr>
        <p:xfrm>
          <a:off x="179388" y="1392238"/>
          <a:ext cx="8715375" cy="317531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312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2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545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2" marB="4571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2" marB="4571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2">
                <a:tc rowSpan="3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8-1 </a:t>
                      </a: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落實適配的董事會職權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2" marB="45712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8-1-1 </a:t>
                      </a:r>
                      <a:r>
                        <a:rPr lang="zh-TW" altLang="en-US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辦理董監事及董事長選舉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2" marB="4571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475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8-1-2 </a:t>
                      </a:r>
                      <a:r>
                        <a:rPr lang="zh-TW" altLang="en-US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董事會遴</a:t>
                      </a:r>
                      <a:r>
                        <a:rPr lang="en-US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聘校長，並報教育局核備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2" marB="4571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592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8-1-3 </a:t>
                      </a:r>
                      <a:r>
                        <a:rPr lang="zh-TW" altLang="en-US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對校務發展計畫、年度執行報告、各項業</a:t>
                      </a:r>
                      <a:endParaRPr lang="en-US" altLang="zh-TW" sz="20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  務規章訂定的審核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2" marB="4571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9461">
                <a:tc rowSpan="2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spc="-13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8-2 </a:t>
                      </a:r>
                      <a:r>
                        <a:rPr lang="zh-TW" altLang="en-US" sz="2000" spc="-13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促進健全的學校人事制度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2" marB="45712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0" kern="0" spc="-15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8-2-1 </a:t>
                      </a: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辦理學校人員薪給與福利制度及經費支出</a:t>
                      </a:r>
                      <a:endParaRPr lang="zh-TW" altLang="en-US" sz="2000" b="0" kern="0" spc="-150" baseline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2" marB="45712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9461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0" kern="0" spc="-15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8-2-2 </a:t>
                      </a: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辦理學校人員保險、退休、資遣、撫恤</a:t>
                      </a:r>
                      <a:endParaRPr lang="zh-TW" altLang="en-US" sz="2000" b="0" kern="0" spc="-150" baseline="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2" marB="45712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40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42875" y="-71438"/>
            <a:ext cx="8229600" cy="1143001"/>
          </a:xfrm>
        </p:spPr>
        <p:txBody>
          <a:bodyPr/>
          <a:lstStyle/>
          <a:p>
            <a:pPr>
              <a:defRPr/>
            </a:pPr>
            <a:r>
              <a:rPr kern="100">
                <a:cs typeface="Times New Roman"/>
              </a:rPr>
              <a:t>向度八 </a:t>
            </a:r>
            <a:r>
              <a:rPr altLang="zh-TW"/>
              <a:t>董事會設置與經營</a:t>
            </a:r>
            <a:endParaRPr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396785"/>
              </p:ext>
            </p:extLst>
          </p:nvPr>
        </p:nvGraphicFramePr>
        <p:xfrm>
          <a:off x="263525" y="1412875"/>
          <a:ext cx="8701088" cy="282436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4443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6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2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7" marR="91437" marT="45718" marB="457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7" marR="91437" marT="45718" marB="4571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23">
                <a:tc rowSpan="4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8-3 </a:t>
                      </a:r>
                      <a:r>
                        <a:rPr lang="zh-TW" altLang="en-US" sz="20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執行有效的財務管理與運用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6" marR="91436" marT="45712" marB="45712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8-3-1  </a:t>
                      </a:r>
                      <a:r>
                        <a:rPr lang="zh-TW" altLang="en-US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學校資金之籌措與管理監督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6" marR="91436" marT="45712" marB="4571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423">
                <a:tc vMerge="1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8-3-2 </a:t>
                      </a:r>
                      <a:r>
                        <a:rPr lang="zh-TW" altLang="en-US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年度預算、決算、及基金管理之審查  </a:t>
                      </a:r>
                      <a:endParaRPr lang="en-US" altLang="zh-TW" sz="20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zh-TW" altLang="en-US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與管控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6" marR="91436" marT="45712" marB="4571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648">
                <a:tc vMerge="1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9" marR="91439" marT="45714" marB="45714" anchor="ctr"/>
                </a:tc>
                <a:tc>
                  <a:txBody>
                    <a:bodyPr/>
                    <a:lstStyle/>
                    <a:p>
                      <a:pPr marL="435610" indent="-43561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8-3-3 </a:t>
                      </a:r>
                      <a:r>
                        <a:rPr lang="zh-TW" altLang="en-US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學校土地、不動產、財務與會計制度之 </a:t>
                      </a:r>
                      <a:endParaRPr lang="en-US" altLang="zh-TW" sz="20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435610" indent="-43561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  </a:t>
                      </a:r>
                      <a:r>
                        <a:rPr lang="zh-TW" altLang="en-US" sz="20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審核與管理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1648">
                <a:tc vMerge="1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6" marR="91436" marT="45712" marB="45712" anchor="ctr"/>
                </a:tc>
                <a:tc>
                  <a:txBody>
                    <a:bodyPr/>
                    <a:lstStyle/>
                    <a:p>
                      <a:pPr marL="435610" indent="-43561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8-3-4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私校獎</a:t>
                      </a:r>
                      <a:r>
                        <a:rPr lang="en-US" alt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補助款的應用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41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214313" y="-71438"/>
            <a:ext cx="8229601" cy="1143001"/>
          </a:xfrm>
        </p:spPr>
        <p:txBody>
          <a:bodyPr/>
          <a:lstStyle/>
          <a:p>
            <a:pPr>
              <a:defRPr/>
            </a:pPr>
            <a:r>
              <a:rPr kern="100" dirty="0" smtClean="0">
                <a:cs typeface="Times New Roman"/>
              </a:rPr>
              <a:t>向度</a:t>
            </a:r>
            <a:r>
              <a:rPr dirty="0" smtClean="0"/>
              <a:t>九 </a:t>
            </a:r>
            <a:r>
              <a:rPr altLang="zh-TW" dirty="0" smtClean="0"/>
              <a:t>實習輔導與產業合作</a:t>
            </a:r>
            <a:endParaRPr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902193"/>
              </p:ext>
            </p:extLst>
          </p:nvPr>
        </p:nvGraphicFramePr>
        <p:xfrm>
          <a:off x="251520" y="1000125"/>
          <a:ext cx="8568951" cy="525925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074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41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9925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925">
                <a:tc rowSpan="4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en-US" altLang="zh-TW" sz="2000" kern="1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9-1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發揮有效的實習行政作為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9-1-1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實習輔導行政的協調與運作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925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9-1-2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實習輔導計畫的規劃與執行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30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9-1-3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實習經費預算的分配與運用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925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9-1-4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專業實習課程的規劃與實施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769">
                <a:tc rowSpan="4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展現精湛的專業技術能力</a:t>
                      </a:r>
                      <a:endParaRPr lang="zh-TW" altLang="en-US" sz="2000" kern="0" spc="-150" baseline="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9-2-1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技能檢定的輔導與推動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769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9-2-2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技能競賽的參與與展現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2769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9-2-3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專題製作的推展與實施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2769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 smtClean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4" marR="91434" anchor="ctr"/>
                </a:tc>
                <a:tc>
                  <a:txBody>
                    <a:bodyPr/>
                    <a:lstStyle/>
                    <a:p>
                      <a:pPr marL="444500" indent="-444500" algn="just" defTabSz="914400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9-2-4 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創意發明的輔導與推動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2769">
                <a:tc rowSpan="4"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  <a:tabLst>
                          <a:tab pos="3008630" algn="l"/>
                        </a:tabLst>
                      </a:pPr>
                      <a:r>
                        <a:rPr lang="en-US" altLang="zh-TW" sz="2000" kern="100" spc="-15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落實完善的工場及材料管理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9-3-1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工場防護設施的設置與維護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2769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9-3-2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工場設備儀器的管理與保養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2769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9-3-3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實習材料物料的管控與盤點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2769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9-3-4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危險廢棄物品的管制與處理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2" marB="45722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文字方塊 4"/>
          <p:cNvSpPr txBox="1">
            <a:spLocks noChangeArrowheads="1"/>
          </p:cNvSpPr>
          <p:nvPr/>
        </p:nvSpPr>
        <p:spPr bwMode="auto">
          <a:xfrm>
            <a:off x="107504" y="6237312"/>
            <a:ext cx="8208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字體代表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教師需要準備相關評鑑資料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42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214313" y="-71438"/>
            <a:ext cx="8229601" cy="1143001"/>
          </a:xfrm>
        </p:spPr>
        <p:txBody>
          <a:bodyPr/>
          <a:lstStyle/>
          <a:p>
            <a:pPr>
              <a:defRPr/>
            </a:pPr>
            <a:r>
              <a:rPr kern="100">
                <a:cs typeface="Times New Roman"/>
              </a:rPr>
              <a:t>向度</a:t>
            </a:r>
            <a:r>
              <a:rPr/>
              <a:t>九 </a:t>
            </a:r>
            <a:r>
              <a:rPr altLang="zh-TW"/>
              <a:t>實習輔導與產業合作</a:t>
            </a:r>
            <a:endParaRPr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815830"/>
              </p:ext>
            </p:extLst>
          </p:nvPr>
        </p:nvGraphicFramePr>
        <p:xfrm>
          <a:off x="214313" y="1266825"/>
          <a:ext cx="8745537" cy="387297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565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9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536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規準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zh-TW" altLang="en-US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項目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536">
                <a:tc rowSpan="4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9-4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建立務實的產學合作關係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9-4-1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產學合作的創新模式與互動作為</a:t>
                      </a:r>
                      <a:endParaRPr lang="zh-TW" altLang="en-US" sz="2000" kern="0" spc="-15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536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9-4-2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赴企業界的實務參訪與專業研習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536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9-4-3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產業人才的經驗分享與技術支援</a:t>
                      </a:r>
                      <a:endParaRPr lang="zh-TW" altLang="en-US" sz="2000" kern="0" spc="-150" baseline="0" dirty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536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9-4-4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技專校院的策略聯盟與專業協助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860">
                <a:tc rowSpan="5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en-US" altLang="zh-TW" sz="2000" kern="0" spc="-150" baseline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9-5 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辦理多樣的職業輔導活動</a:t>
                      </a:r>
                      <a:endParaRPr lang="zh-TW" altLang="en-US" sz="2000" kern="0" spc="-150" baseline="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9-5-1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職場參訪活動的籌劃與辦理</a:t>
                      </a:r>
                      <a:endParaRPr lang="zh-TW" altLang="en-US" sz="2000" kern="0" spc="-150" baseline="0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690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9-5-2</a:t>
                      </a:r>
                      <a:r>
                        <a:rPr lang="zh-TW" altLang="zh-TW" sz="20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職涯輔導平台的建置與運作</a:t>
                      </a:r>
                      <a:endParaRPr lang="zh-TW" altLang="en-US" sz="2000" kern="0" spc="-150" baseline="0" dirty="0" smtClean="0">
                        <a:solidFill>
                          <a:schemeClr val="dk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033"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0" spc="-150" baseline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itchFamily="18" charset="0"/>
                        </a:rPr>
                        <a:t>9-5-3</a:t>
                      </a:r>
                      <a:r>
                        <a:rPr lang="zh-TW" altLang="zh-TW" sz="20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畢業學生就業的媒合與追蹤</a:t>
                      </a:r>
                      <a:endParaRPr lang="zh-TW" altLang="en-US" sz="2000" kern="0" spc="-150" baseline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408">
                <a:tc vMerge="1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8" marB="45728" anchor="ctr"/>
                </a:tc>
                <a:tc>
                  <a:txBody>
                    <a:bodyPr/>
                    <a:lstStyle/>
                    <a:p>
                      <a:pPr marL="471170" indent="-47117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9-5-4</a:t>
                      </a:r>
                      <a:r>
                        <a:rPr lang="zh-TW" altLang="en-US" sz="2000" kern="1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職業試探活動的宣導與執行</a:t>
                      </a:r>
                      <a:endParaRPr lang="zh-TW" sz="1800" kern="100" dirty="0"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2307">
                <a:tc vMerge="1"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endParaRPr lang="zh-TW" altLang="en-US" sz="2000" kern="0" spc="-150" baseline="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8" marB="45728" anchor="ctr"/>
                </a:tc>
                <a:tc>
                  <a:txBody>
                    <a:bodyPr/>
                    <a:lstStyle/>
                    <a:p>
                      <a:pPr marL="444500" marR="0" indent="-444500" algn="just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9-5-5</a:t>
                      </a:r>
                      <a:r>
                        <a:rPr lang="zh-TW" altLang="zh-TW" sz="2000" dirty="0" smtClean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國中技藝學程（實用技能學程）之執行</a:t>
                      </a:r>
                      <a:endParaRPr lang="zh-TW" altLang="en-US" sz="2000" kern="0" spc="-150" baseline="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itchFamily="18" charset="0"/>
                      </a:endParaRPr>
                    </a:p>
                  </a:txBody>
                  <a:tcPr marL="91434" marR="91434" marT="45725" marB="45725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文字方塊 4"/>
          <p:cNvSpPr txBox="1">
            <a:spLocks noChangeArrowheads="1"/>
          </p:cNvSpPr>
          <p:nvPr/>
        </p:nvSpPr>
        <p:spPr bwMode="auto">
          <a:xfrm>
            <a:off x="179512" y="5301208"/>
            <a:ext cx="8208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字體代表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教師需要準備相關評鑑資料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43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各向度教育政策具體量化效標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662048"/>
              </p:ext>
            </p:extLst>
          </p:nvPr>
        </p:nvGraphicFramePr>
        <p:xfrm>
          <a:off x="285750" y="1428750"/>
          <a:ext cx="8572500" cy="473655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143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36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校務評鑑向</a:t>
                      </a:r>
                      <a:r>
                        <a:rPr lang="zh-TW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度</a:t>
                      </a:r>
                      <a:endParaRPr lang="zh-TW" sz="28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800" b="1" kern="1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教育政策具體量化效標個數</a:t>
                      </a:r>
                      <a:endParaRPr lang="zh-TW" sz="2800" b="1" kern="100" dirty="0">
                        <a:solidFill>
                          <a:schemeClr val="lt1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6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600" kern="100" dirty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一、學校領導與行政</a:t>
                      </a:r>
                      <a:r>
                        <a:rPr lang="zh-TW" sz="26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管理</a:t>
                      </a:r>
                      <a:endParaRPr lang="zh-TW" sz="26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</a:t>
                      </a:r>
                      <a:r>
                        <a:rPr lang="zh-TW" altLang="en-US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</a:t>
                      </a:r>
                      <a:endParaRPr lang="zh-TW" sz="28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6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6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二、課程發展與評鑑運用</a:t>
                      </a:r>
                      <a:endParaRPr lang="zh-TW" altLang="en-US" sz="26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</a:t>
                      </a:r>
                      <a:r>
                        <a:rPr lang="zh-TW" altLang="en-US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</a:t>
                      </a:r>
                      <a:endParaRPr lang="zh-TW" altLang="en-US" sz="28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6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6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三、教師教學與專業發展</a:t>
                      </a:r>
                    </a:p>
                  </a:txBody>
                  <a:tcPr marL="50537" marR="5053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4</a:t>
                      </a:r>
                      <a:r>
                        <a:rPr lang="zh-TW" altLang="en-US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</a:t>
                      </a:r>
                    </a:p>
                  </a:txBody>
                  <a:tcPr marL="50537" marR="5053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6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600" kern="100" dirty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四、學生學習與成效</a:t>
                      </a:r>
                      <a:r>
                        <a:rPr lang="zh-TW" sz="26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表現</a:t>
                      </a:r>
                      <a:endParaRPr lang="zh-TW" sz="26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lang="zh-TW" altLang="en-US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</a:t>
                      </a:r>
                      <a:endParaRPr lang="zh-TW" sz="28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6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600" kern="100" dirty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五、學生事務</a:t>
                      </a:r>
                      <a:r>
                        <a:rPr lang="zh-TW" sz="26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與</a:t>
                      </a:r>
                      <a:r>
                        <a:rPr lang="zh-TW" altLang="en-US" sz="26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公</a:t>
                      </a:r>
                      <a:r>
                        <a:rPr lang="zh-TW" sz="26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民素養</a:t>
                      </a:r>
                      <a:endParaRPr lang="zh-TW" sz="26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</a:t>
                      </a:r>
                      <a:r>
                        <a:rPr lang="zh-TW" altLang="en-US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</a:t>
                      </a:r>
                      <a:endParaRPr lang="zh-TW" sz="28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36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600" kern="100" dirty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六、學生輔導</a:t>
                      </a:r>
                      <a:r>
                        <a:rPr lang="zh-TW" sz="26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與</a:t>
                      </a:r>
                      <a:r>
                        <a:rPr lang="zh-TW" altLang="en-US" sz="26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特殊教育</a:t>
                      </a:r>
                      <a:endParaRPr lang="zh-TW" sz="26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11</a:t>
                      </a:r>
                      <a:r>
                        <a:rPr lang="zh-TW" altLang="en-US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</a:t>
                      </a:r>
                      <a:endParaRPr lang="zh-TW" sz="28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36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6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七、校園環境與資源統整</a:t>
                      </a:r>
                    </a:p>
                  </a:txBody>
                  <a:tcPr marL="50537" marR="5053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8</a:t>
                      </a:r>
                      <a:r>
                        <a:rPr lang="zh-TW" altLang="en-US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</a:t>
                      </a:r>
                    </a:p>
                  </a:txBody>
                  <a:tcPr marL="50537" marR="50537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36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600" kern="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八、董事會設置與經營</a:t>
                      </a:r>
                    </a:p>
                  </a:txBody>
                  <a:tcPr marL="50537" marR="505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4</a:t>
                      </a:r>
                      <a:r>
                        <a:rPr lang="zh-TW" altLang="en-US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</a:t>
                      </a:r>
                      <a:endParaRPr lang="zh-TW" sz="2800" kern="100" dirty="0"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50537" marR="50537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36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6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九、實習輔導與產業合作</a:t>
                      </a:r>
                    </a:p>
                  </a:txBody>
                  <a:tcPr marL="50537" marR="5053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11</a:t>
                      </a:r>
                      <a:r>
                        <a:rPr lang="zh-TW" altLang="en-US" sz="2800" kern="100" dirty="0" smtClean="0"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</a:t>
                      </a:r>
                    </a:p>
                  </a:txBody>
                  <a:tcPr marL="50537" marR="50537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44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altLang="zh-TW" dirty="0" smtClean="0"/>
              <a:t>專業類科</a:t>
            </a:r>
            <a:r>
              <a:rPr dirty="0" smtClean="0"/>
              <a:t>評鑑指標</a:t>
            </a:r>
            <a:r>
              <a:rPr lang="en-US" altLang="zh-TW" dirty="0" smtClean="0"/>
              <a:t>(1/8)</a:t>
            </a:r>
            <a:endParaRPr dirty="0" smtClean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240077"/>
              </p:ext>
            </p:extLst>
          </p:nvPr>
        </p:nvGraphicFramePr>
        <p:xfrm>
          <a:off x="395535" y="1484313"/>
          <a:ext cx="8280920" cy="463391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248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23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評鑑向度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28" marR="91428" marT="45729" marB="45729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3200" b="1" kern="1200" dirty="0" smtClean="0">
                          <a:solidFill>
                            <a:schemeClr val="lt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評鑑</a:t>
                      </a:r>
                      <a:r>
                        <a:rPr lang="zh-TW" altLang="en-US" sz="3200" b="1" kern="1200" dirty="0" smtClean="0">
                          <a:solidFill>
                            <a:schemeClr val="lt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項目</a:t>
                      </a:r>
                      <a:r>
                        <a:rPr lang="zh-TW" sz="3200" b="1" kern="1200" dirty="0" smtClean="0">
                          <a:solidFill>
                            <a:schemeClr val="lt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數</a:t>
                      </a:r>
                      <a:endParaRPr lang="zh-TW" sz="3200" b="1" kern="1200" dirty="0">
                        <a:solidFill>
                          <a:schemeClr val="lt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239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一、</a:t>
                      </a:r>
                      <a:r>
                        <a:rPr lang="zh-TW" altLang="zh-TW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科培育目標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28" marR="91428" marT="45729" marB="45729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</a:t>
                      </a:r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項</a:t>
                      </a:r>
                      <a:endParaRPr lang="zh-TW" sz="28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239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二、</a:t>
                      </a:r>
                      <a:r>
                        <a:rPr lang="zh-TW" altLang="zh-TW" sz="2800" dirty="0" smtClean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科師資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28" marR="91428" marT="45729" marB="45729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3</a:t>
                      </a:r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項</a:t>
                      </a:r>
                      <a:endParaRPr lang="zh-TW" sz="28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239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三、</a:t>
                      </a:r>
                      <a:r>
                        <a:rPr lang="zh-TW" altLang="zh-TW" sz="2800" dirty="0" smtClean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科課程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28" marR="91428" marT="45729" marB="45729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3</a:t>
                      </a:r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項</a:t>
                      </a:r>
                      <a:endParaRPr lang="zh-TW" sz="28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239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四、</a:t>
                      </a:r>
                      <a:r>
                        <a:rPr lang="zh-TW" altLang="zh-TW" sz="2800" dirty="0" smtClean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科教學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28" marR="91428" marT="45729" marB="45729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3</a:t>
                      </a:r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項</a:t>
                      </a:r>
                      <a:endParaRPr lang="zh-TW" sz="28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239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五、</a:t>
                      </a:r>
                      <a:r>
                        <a:rPr lang="zh-TW" altLang="zh-TW" sz="2800" dirty="0" smtClean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科儀器設施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28" marR="91428" marT="45729" marB="45729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</a:t>
                      </a:r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項</a:t>
                      </a:r>
                      <a:endParaRPr lang="zh-TW" sz="28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239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六、</a:t>
                      </a:r>
                      <a:r>
                        <a:rPr lang="zh-TW" altLang="zh-TW" sz="2800" dirty="0" smtClean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科行政管理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28" marR="91428" marT="45729" marB="45729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3</a:t>
                      </a:r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項</a:t>
                      </a:r>
                      <a:endParaRPr lang="zh-TW" sz="28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239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七、</a:t>
                      </a:r>
                      <a:r>
                        <a:rPr lang="zh-TW" altLang="en-US" sz="2800" dirty="0" smtClean="0">
                          <a:effectLst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科辦理成效</a:t>
                      </a:r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28" marR="91428" marT="45729" marB="45729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</a:t>
                      </a:r>
                      <a:r>
                        <a:rPr lang="zh-TW" altLang="en-US" sz="2800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項</a:t>
                      </a:r>
                      <a:endParaRPr lang="zh-TW" sz="28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45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zh-TW" dirty="0" smtClean="0"/>
              <a:t>專業類科</a:t>
            </a:r>
            <a:r>
              <a:rPr dirty="0" smtClean="0"/>
              <a:t>評鑑指標</a:t>
            </a:r>
            <a:r>
              <a:rPr lang="en-US" altLang="zh-TW" dirty="0" smtClean="0"/>
              <a:t>(2/8</a:t>
            </a:r>
            <a:r>
              <a:rPr lang="en-US" altLang="zh-TW" dirty="0"/>
              <a:t>)</a:t>
            </a:r>
            <a:endParaRPr dirty="0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81531"/>
              </p:ext>
            </p:extLst>
          </p:nvPr>
        </p:nvGraphicFramePr>
        <p:xfrm>
          <a:off x="107950" y="1412875"/>
          <a:ext cx="8785225" cy="4418013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15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27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567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5899">
                <a:tc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評鑑項目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563" marR="515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評鑑指標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563" marR="51563" marT="0" marB="0" anchor="ctr"/>
                </a:tc>
                <a:tc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6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參考效標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563" marR="5156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1576">
                <a:tc rowSpan="2"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 baseline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一、科培育目標</a:t>
                      </a:r>
                      <a:endParaRPr lang="zh-TW" sz="1200" kern="100" baseline="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563" marR="51563" marT="0" marB="0" vert="eaVert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科目標發展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563" marR="51563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訂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有明確之科長程、中程、短程發展目標，並合宜反應教育理念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2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目標符合群科需求與特性，且兼顧培養學生就業及繼續進修之能力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2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目標係依據分析及需求評估的結果，並符合當前高職教育政策精神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563" marR="5156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053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科目標共識</a:t>
                      </a:r>
                      <a:endParaRPr lang="zh-TW" sz="12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563" marR="51563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目標的訂定，經過充分討論溝通，並適切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參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考教師意見。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師生充分瞭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解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科發展目標。</a:t>
                      </a:r>
                      <a:endParaRPr lang="zh-TW" sz="11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563" marR="5156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46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zh-TW" dirty="0" smtClean="0"/>
              <a:t>專業類科</a:t>
            </a:r>
            <a:r>
              <a:rPr dirty="0" smtClean="0"/>
              <a:t>評鑑指標</a:t>
            </a:r>
            <a:r>
              <a:rPr lang="en-US" altLang="zh-TW" dirty="0" smtClean="0"/>
              <a:t>(3/8</a:t>
            </a:r>
            <a:r>
              <a:rPr lang="en-US" altLang="zh-TW" dirty="0"/>
              <a:t>)</a:t>
            </a:r>
            <a:endParaRPr dirty="0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157305"/>
              </p:ext>
            </p:extLst>
          </p:nvPr>
        </p:nvGraphicFramePr>
        <p:xfrm>
          <a:off x="395288" y="1150938"/>
          <a:ext cx="8424862" cy="508635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152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2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271">
                <a:tc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評鑑項目</a:t>
                      </a:r>
                    </a:p>
                  </a:txBody>
                  <a:tcPr marL="44481" marR="4448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評鑑指標</a:t>
                      </a:r>
                    </a:p>
                  </a:txBody>
                  <a:tcPr marL="44481" marR="4448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參考效標</a:t>
                      </a:r>
                      <a:endParaRPr lang="zh-TW" sz="1800" b="1" kern="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4481" marR="4448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0171">
                <a:tc rowSpan="3"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二、科師資</a:t>
                      </a:r>
                    </a:p>
                  </a:txBody>
                  <a:tcPr marL="51562" marR="51562" marT="0" marB="0" vert="eaVert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科師資專長</a:t>
                      </a:r>
                    </a:p>
                  </a:txBody>
                  <a:tcPr marL="51562" marR="51562" marT="0" marB="0" anchor="ctr"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  <a:buFont typeface="+mj-lt"/>
                        <a:buAutoNum type="arabicPeriod"/>
                      </a:pPr>
                      <a:r>
                        <a:rPr lang="zh-TW" sz="18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之專、兼任教師之合格教師符合編制</a:t>
                      </a:r>
                      <a:r>
                        <a:rPr lang="zh-TW" sz="18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規定。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  <a:buFont typeface="+mj-lt"/>
                        <a:buAutoNum type="arabicPeriod"/>
                      </a:pPr>
                      <a:r>
                        <a:rPr lang="zh-TW" sz="18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科之專、兼任專業教師學歷、經歷與專長符合教學科目之需求。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之專、兼任專業教師擁有相關專業證照。</a:t>
                      </a:r>
                      <a:endParaRPr lang="zh-TW" sz="1800" b="1" kern="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562" marR="5156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770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科師資調配</a:t>
                      </a:r>
                    </a:p>
                  </a:txBody>
                  <a:tcPr marL="51562" marR="51562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配合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科務發展，研擬未來師資調配計畫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依教師專長安排授課。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科專任教師授課時數符合相關規定。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562" marR="5156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42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教師專業成長</a:t>
                      </a:r>
                    </a:p>
                  </a:txBody>
                  <a:tcPr marL="51562" marR="51562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教師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積極參與校內外研習與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進修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教師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參與「赴公民營企業研習」，並能融入教學，縮小產學差距。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562" marR="5156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47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zh-TW" dirty="0" smtClean="0"/>
              <a:t>專業類科</a:t>
            </a:r>
            <a:r>
              <a:rPr dirty="0" smtClean="0"/>
              <a:t>評鑑指標</a:t>
            </a:r>
            <a:r>
              <a:rPr lang="en-US" altLang="zh-TW" dirty="0" smtClean="0"/>
              <a:t>(4/8</a:t>
            </a:r>
            <a:r>
              <a:rPr lang="en-US" altLang="zh-TW" dirty="0"/>
              <a:t>)</a:t>
            </a:r>
            <a:endParaRPr dirty="0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7367159"/>
              </p:ext>
            </p:extLst>
          </p:nvPr>
        </p:nvGraphicFramePr>
        <p:xfrm>
          <a:off x="323850" y="981075"/>
          <a:ext cx="8569325" cy="5622926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79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1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8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450">
                <a:tc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評鑑項目</a:t>
                      </a:r>
                    </a:p>
                  </a:txBody>
                  <a:tcPr marL="44482" marR="444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評鑑指標</a:t>
                      </a:r>
                    </a:p>
                  </a:txBody>
                  <a:tcPr marL="44482" marR="444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zh-TW" sz="1800" kern="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參考效標</a:t>
                      </a:r>
                      <a:endParaRPr lang="zh-TW" sz="1800" b="1" kern="100" dirty="0"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44482" marR="4448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4770">
                <a:tc rowSpan="3"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三、科課程</a:t>
                      </a:r>
                    </a:p>
                  </a:txBody>
                  <a:tcPr marL="44482" marR="44482" marT="0" marB="0" vert="eaVert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一</a:t>
                      </a:r>
                      <a:r>
                        <a:rPr lang="en-US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科課程計畫</a:t>
                      </a:r>
                    </a:p>
                  </a:txBody>
                  <a:tcPr marL="44482" marR="44482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依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科目標、學生需求、學校資源，訂定科課程計畫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評估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課程發展的需求，分析課程發展的背景條件，進行科課程之統整規畫。</a:t>
                      </a:r>
                    </a:p>
                  </a:txBody>
                  <a:tcPr marL="44482" marR="4448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81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二</a:t>
                      </a:r>
                      <a:r>
                        <a:rPr lang="en-US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科課程架構</a:t>
                      </a:r>
                    </a:p>
                  </a:txBody>
                  <a:tcPr marL="44482" marR="44482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課程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開設與學分數符合課程綱要要求，並提供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學生</a:t>
                      </a:r>
                      <a:r>
                        <a:rPr lang="zh-TW" altLang="en-US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足夠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的選修</a:t>
                      </a:r>
                      <a:r>
                        <a:rPr lang="zh-TW" altLang="en-US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專業科目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課程</a:t>
                      </a:r>
                      <a:r>
                        <a:rPr lang="zh-TW" altLang="en-US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規劃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兼顧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垂直與橫向的統整與連貫，一般科目、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專業</a:t>
                      </a:r>
                      <a:r>
                        <a:rPr lang="zh-TW" altLang="en-US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知識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科目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及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專業</a:t>
                      </a:r>
                      <a:r>
                        <a:rPr lang="zh-TW" altLang="en-US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技能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科目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，調配適切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altLang="en-US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群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科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共同開設課程符合資源共享原則。</a:t>
                      </a:r>
                    </a:p>
                  </a:txBody>
                  <a:tcPr marL="44482" marR="4448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45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三</a:t>
                      </a:r>
                      <a:r>
                        <a:rPr lang="en-US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科課程內容</a:t>
                      </a:r>
                    </a:p>
                  </a:txBody>
                  <a:tcPr marL="44482" marR="44482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各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科目教學大綱編擬適切，並明確編列教學計畫及教學進度表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課程</a:t>
                      </a:r>
                      <a:r>
                        <a:rPr lang="zh-TW" sz="1800" kern="100" dirty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設計充分涵蓋認知、情意、技能等領域內容及活動</a:t>
                      </a:r>
                      <a:r>
                        <a:rPr lang="zh-TW" sz="1800" kern="100" dirty="0" smtClean="0"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。</a:t>
                      </a:r>
                      <a:endParaRPr lang="zh-TW" sz="1800" kern="100" dirty="0"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44482" marR="4448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48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zh-TW" dirty="0" smtClean="0"/>
              <a:t>專業類科</a:t>
            </a:r>
            <a:r>
              <a:rPr dirty="0" smtClean="0"/>
              <a:t>評鑑指標</a:t>
            </a:r>
            <a:r>
              <a:rPr lang="en-US" altLang="zh-TW" dirty="0" smtClean="0"/>
              <a:t>(5/8</a:t>
            </a:r>
            <a:r>
              <a:rPr lang="en-US" altLang="zh-TW" dirty="0"/>
              <a:t>)</a:t>
            </a:r>
            <a:endParaRPr dirty="0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959674"/>
              </p:ext>
            </p:extLst>
          </p:nvPr>
        </p:nvGraphicFramePr>
        <p:xfrm>
          <a:off x="179388" y="1143000"/>
          <a:ext cx="8712200" cy="5165725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106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5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1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3610">
                <a:tc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評鑑項目</a:t>
                      </a:r>
                    </a:p>
                  </a:txBody>
                  <a:tcPr marL="44477" marR="444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zh-TW" sz="18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評鑑指標</a:t>
                      </a:r>
                    </a:p>
                  </a:txBody>
                  <a:tcPr marL="44477" marR="444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zh-TW" sz="1800" ker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參考效標</a:t>
                      </a:r>
                      <a:endParaRPr lang="zh-TW" sz="1800" b="1" kern="10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4477" marR="44477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9567">
                <a:tc rowSpan="3"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四、科教學</a:t>
                      </a:r>
                    </a:p>
                  </a:txBody>
                  <a:tcPr marL="44477" marR="44477" marT="0" marB="0" vert="eaVert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科教學準備</a:t>
                      </a:r>
                    </a:p>
                  </a:txBody>
                  <a:tcPr marL="44477" marR="44477" marT="0" marB="0" anchor="ctr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科目教學大綱、教學評量準則公告於網站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just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依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相關法規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選用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教科書。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4477" marR="44477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11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科教學實施</a:t>
                      </a:r>
                    </a:p>
                  </a:txBody>
                  <a:tcPr marL="44477" marR="44477" marT="0" marB="0" anchor="ctr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教師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依規畫實施教學，掌握教材核心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概念，清楚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呈現教學內容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just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教師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提供學生參與教學活動的機會，並依教材性質及學生特性選擇適當教學方法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just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教師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依據課程目標及學生特性實施適切的評量方式。</a:t>
                      </a:r>
                    </a:p>
                  </a:txBody>
                  <a:tcPr marL="44477" marR="4447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13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科教學資源運用</a:t>
                      </a:r>
                    </a:p>
                  </a:txBody>
                  <a:tcPr marL="44477" marR="44477" marT="0" marB="0" anchor="ctr"/>
                </a:tc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教師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善用教學媒體或數位教學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平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台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等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資源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just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師生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充分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運用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實習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驗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儀器、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機具等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相關設備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44477" marR="4447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49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計畫特色</a:t>
            </a:r>
            <a:r>
              <a:rPr lang="en-US" altLang="zh-TW" dirty="0" smtClean="0"/>
              <a:t>(1/2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r>
              <a:rPr lang="en-US" altLang="zh-TW" dirty="0" smtClean="0"/>
              <a:t>106</a:t>
            </a:r>
            <a:r>
              <a:rPr lang="zh-TW" altLang="en-US" dirty="0" smtClean="0"/>
              <a:t>年</a:t>
            </a:r>
            <a:r>
              <a:rPr lang="en-US" altLang="zh-TW" dirty="0" smtClean="0"/>
              <a:t>4</a:t>
            </a:r>
            <a:r>
              <a:rPr lang="zh-TW" altLang="en-US" dirty="0" smtClean="0"/>
              <a:t>月至</a:t>
            </a:r>
            <a:r>
              <a:rPr lang="en-US" altLang="zh-TW" dirty="0" smtClean="0"/>
              <a:t>6</a:t>
            </a:r>
            <a:r>
              <a:rPr lang="zh-TW" altLang="en-US" dirty="0" smtClean="0"/>
              <a:t>月進行校務評鑑</a:t>
            </a:r>
            <a:r>
              <a:rPr lang="zh-TW" altLang="en-US" dirty="0" smtClean="0">
                <a:solidFill>
                  <a:srgbClr val="FF0000"/>
                </a:solidFill>
              </a:rPr>
              <a:t>指標減量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減量</a:t>
            </a:r>
            <a:r>
              <a:rPr lang="zh-TW" altLang="en-US" dirty="0" smtClean="0"/>
              <a:t>原則：</a:t>
            </a:r>
            <a:endParaRPr lang="en-US" altLang="zh-TW" dirty="0" smtClean="0"/>
          </a:p>
          <a:p>
            <a:pPr lvl="1" algn="just">
              <a:defRPr/>
            </a:pPr>
            <a:r>
              <a:rPr lang="zh-TW" altLang="en-US" b="0" dirty="0" smtClean="0"/>
              <a:t>維持</a:t>
            </a:r>
            <a:r>
              <a:rPr lang="zh-TW" altLang="en-US" b="0" dirty="0"/>
              <a:t>校務運作關鍵</a:t>
            </a:r>
            <a:r>
              <a:rPr lang="zh-TW" altLang="en-US" b="0" dirty="0" smtClean="0"/>
              <a:t>指標，以</a:t>
            </a:r>
            <a:r>
              <a:rPr lang="zh-TW" altLang="en-US" b="0" dirty="0"/>
              <a:t>評鑑項目內涵減半</a:t>
            </a:r>
            <a:r>
              <a:rPr lang="zh-TW" altLang="en-US" b="0" dirty="0" smtClean="0"/>
              <a:t>規劃，重</a:t>
            </a:r>
            <a:r>
              <a:rPr lang="zh-TW" altLang="en-US" b="0" dirty="0"/>
              <a:t>實質運作</a:t>
            </a:r>
            <a:r>
              <a:rPr lang="zh-TW" altLang="en-US" b="0" dirty="0" smtClean="0"/>
              <a:t>，整合</a:t>
            </a:r>
            <a:r>
              <a:rPr lang="zh-TW" altLang="en-US" b="0" dirty="0"/>
              <a:t>重複及性質相近</a:t>
            </a:r>
            <a:r>
              <a:rPr lang="zh-TW" altLang="en-US" b="0" dirty="0" smtClean="0"/>
              <a:t>指標，刪除</a:t>
            </a:r>
            <a:r>
              <a:rPr lang="zh-TW" altLang="en-US" b="0" dirty="0"/>
              <a:t>概念性或文件性</a:t>
            </a:r>
            <a:r>
              <a:rPr lang="zh-TW" altLang="en-US" b="0" dirty="0" smtClean="0"/>
              <a:t>指標。</a:t>
            </a:r>
            <a:endParaRPr lang="en-US" altLang="zh-TW" b="0" dirty="0" smtClean="0"/>
          </a:p>
          <a:p>
            <a:r>
              <a:rPr lang="zh-TW" altLang="en-US" dirty="0" smtClean="0"/>
              <a:t>幅度：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需</a:t>
            </a:r>
            <a:r>
              <a:rPr lang="zh-TW" altLang="en-US" dirty="0"/>
              <a:t>做資料準備的項目內涵減為</a:t>
            </a:r>
            <a:r>
              <a:rPr lang="en-US" altLang="zh-TW" b="1" dirty="0">
                <a:solidFill>
                  <a:srgbClr val="FF0000"/>
                </a:solidFill>
              </a:rPr>
              <a:t>62.14</a:t>
            </a:r>
            <a:r>
              <a:rPr lang="en-US" altLang="zh-TW" b="1" dirty="0" smtClean="0">
                <a:solidFill>
                  <a:srgbClr val="FF0000"/>
                </a:solidFill>
              </a:rPr>
              <a:t>%</a:t>
            </a:r>
            <a:r>
              <a:rPr lang="zh-TW" altLang="en-US" b="1" dirty="0" smtClean="0">
                <a:solidFill>
                  <a:schemeClr val="tx1"/>
                </a:solidFill>
              </a:rPr>
              <a:t>。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dirty="0" smtClean="0"/>
              <a:t>訪</a:t>
            </a:r>
            <a:r>
              <a:rPr lang="zh-TW" altLang="en-US" dirty="0"/>
              <a:t>評日數減為</a:t>
            </a:r>
            <a:r>
              <a:rPr lang="en-US" altLang="zh-TW" b="1" dirty="0">
                <a:solidFill>
                  <a:srgbClr val="FF0000"/>
                </a:solidFill>
              </a:rPr>
              <a:t>1</a:t>
            </a:r>
            <a:r>
              <a:rPr lang="zh-TW" altLang="en-US" b="1" dirty="0" smtClean="0">
                <a:solidFill>
                  <a:srgbClr val="FF0000"/>
                </a:solidFill>
              </a:rPr>
              <a:t>天</a:t>
            </a:r>
            <a:r>
              <a:rPr lang="zh-TW" altLang="en-US" b="1" dirty="0" smtClean="0">
                <a:solidFill>
                  <a:schemeClr val="tx1"/>
                </a:solidFill>
              </a:rPr>
              <a:t>。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dirty="0" smtClean="0"/>
              <a:t>教學</a:t>
            </a:r>
            <a:r>
              <a:rPr lang="zh-TW" altLang="en-US" dirty="0"/>
              <a:t>訪視</a:t>
            </a:r>
            <a:r>
              <a:rPr lang="en-US" altLang="zh-TW" dirty="0"/>
              <a:t>2</a:t>
            </a:r>
            <a:r>
              <a:rPr lang="zh-TW" altLang="en-US" dirty="0"/>
              <a:t>天</a:t>
            </a:r>
            <a:r>
              <a:rPr lang="en-US" altLang="zh-TW" dirty="0"/>
              <a:t>7</a:t>
            </a:r>
            <a:r>
              <a:rPr lang="zh-TW" altLang="en-US" dirty="0"/>
              <a:t>人</a:t>
            </a:r>
            <a:r>
              <a:rPr lang="en-US" altLang="zh-TW" dirty="0"/>
              <a:t>21</a:t>
            </a:r>
            <a:r>
              <a:rPr lang="zh-TW" altLang="en-US" dirty="0"/>
              <a:t>節，減為</a:t>
            </a:r>
            <a:r>
              <a:rPr lang="en-US" altLang="zh-TW" b="1" dirty="0">
                <a:solidFill>
                  <a:srgbClr val="00B050"/>
                </a:solidFill>
              </a:rPr>
              <a:t>1</a:t>
            </a:r>
            <a:r>
              <a:rPr lang="zh-TW" altLang="en-US" b="1" dirty="0" smtClean="0">
                <a:solidFill>
                  <a:srgbClr val="00B050"/>
                </a:solidFill>
              </a:rPr>
              <a:t>天</a:t>
            </a:r>
            <a:r>
              <a:rPr lang="en-US" altLang="zh-TW" b="1" dirty="0">
                <a:solidFill>
                  <a:srgbClr val="00B050"/>
                </a:solidFill>
              </a:rPr>
              <a:t>5</a:t>
            </a:r>
            <a:r>
              <a:rPr lang="zh-TW" altLang="en-US" b="1" dirty="0" smtClean="0">
                <a:solidFill>
                  <a:srgbClr val="00B050"/>
                </a:solidFill>
              </a:rPr>
              <a:t>人</a:t>
            </a:r>
            <a:r>
              <a:rPr lang="en-US" altLang="zh-TW" b="1" dirty="0" smtClean="0">
                <a:solidFill>
                  <a:srgbClr val="00B050"/>
                </a:solidFill>
              </a:rPr>
              <a:t>10</a:t>
            </a:r>
            <a:r>
              <a:rPr lang="zh-TW" altLang="en-US" b="1" dirty="0" smtClean="0">
                <a:solidFill>
                  <a:srgbClr val="00B050"/>
                </a:solidFill>
              </a:rPr>
              <a:t>節</a:t>
            </a:r>
            <a:r>
              <a:rPr lang="zh-TW" altLang="en-US" b="1" dirty="0" smtClean="0">
                <a:solidFill>
                  <a:schemeClr val="tx1"/>
                </a:solidFill>
              </a:rPr>
              <a:t>。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/>
            <a:r>
              <a:rPr lang="zh-TW" altLang="en-US" b="1" dirty="0" smtClean="0">
                <a:solidFill>
                  <a:srgbClr val="FF0000"/>
                </a:solidFill>
              </a:rPr>
              <a:t>綜合座談改為簽署訪評完成書</a:t>
            </a:r>
            <a:r>
              <a:rPr lang="zh-TW" altLang="en-US" b="1" dirty="0" smtClean="0">
                <a:solidFill>
                  <a:schemeClr val="tx1"/>
                </a:solidFill>
              </a:rPr>
              <a:t>。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FB677F-7C62-4B3F-9F27-86597EA2A0BE}" type="slidenum">
              <a:rPr lang="en-US" altLang="zh-TW" smtClean="0"/>
              <a:pPr>
                <a:defRPr/>
              </a:pPr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6397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zh-TW" dirty="0" smtClean="0"/>
              <a:t>專業類科</a:t>
            </a:r>
            <a:r>
              <a:rPr dirty="0" smtClean="0"/>
              <a:t>評鑑指標</a:t>
            </a:r>
            <a:r>
              <a:rPr lang="en-US" altLang="zh-TW" dirty="0" smtClean="0"/>
              <a:t>(6/8</a:t>
            </a:r>
            <a:r>
              <a:rPr lang="en-US" altLang="zh-TW" dirty="0"/>
              <a:t>)</a:t>
            </a:r>
            <a:endParaRPr dirty="0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220125"/>
              </p:ext>
            </p:extLst>
          </p:nvPr>
        </p:nvGraphicFramePr>
        <p:xfrm>
          <a:off x="323850" y="1189038"/>
          <a:ext cx="8496300" cy="4150158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182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1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25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3671">
                <a:tc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評鑑項目</a:t>
                      </a:r>
                    </a:p>
                  </a:txBody>
                  <a:tcPr marL="57432" marR="574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評鑑指標</a:t>
                      </a:r>
                    </a:p>
                  </a:txBody>
                  <a:tcPr marL="57432" marR="57432" marT="0" marB="0" anchor="ctr"/>
                </a:tc>
                <a:tc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參考效標</a:t>
                      </a:r>
                    </a:p>
                  </a:txBody>
                  <a:tcPr marL="57432" marR="5743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9951">
                <a:tc rowSpan="2"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五、科儀器設施</a:t>
                      </a:r>
                    </a:p>
                  </a:txBody>
                  <a:tcPr marL="57432" marR="57432" marT="0" marB="0" vert="eaVert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科教學設備</a:t>
                      </a:r>
                    </a:p>
                  </a:txBody>
                  <a:tcPr marL="57432" marR="57432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實習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驗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場所與專業教室滿足教學需求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實習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驗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設備、儀器與器具滿足教學需求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教學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設備依學校課程發展、經費籌措等情形妥善規畫及更新，以利教學實施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zh-TW" alt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實習場所與設備訂有相關管理辦法，並落實執行，配合課程及專題充分提升使用率。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432" marR="57432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653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r>
                        <a:rPr 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科設施管理</a:t>
                      </a:r>
                    </a:p>
                  </a:txBody>
                  <a:tcPr marL="57432" marR="57432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科教學與研究的空間設備符合教學需求，且科之實習</a:t>
                      </a:r>
                      <a:r>
                        <a:rPr lang="en-US" alt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驗</a:t>
                      </a:r>
                      <a:r>
                        <a:rPr lang="en-US" alt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場所設施符合工安環衛相關法規。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科實驗設備與儀器維護、保養與更新妥善。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432" marR="57432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50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zh-TW" dirty="0" smtClean="0"/>
              <a:t>專業類科</a:t>
            </a:r>
            <a:r>
              <a:rPr dirty="0" smtClean="0"/>
              <a:t>評鑑指標</a:t>
            </a:r>
            <a:r>
              <a:rPr lang="en-US" altLang="zh-TW" dirty="0" smtClean="0"/>
              <a:t>(7/8</a:t>
            </a:r>
            <a:r>
              <a:rPr lang="en-US" altLang="zh-TW" dirty="0"/>
              <a:t>)</a:t>
            </a:r>
            <a:endParaRPr dirty="0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48"/>
              </p:ext>
            </p:extLst>
          </p:nvPr>
        </p:nvGraphicFramePr>
        <p:xfrm>
          <a:off x="395288" y="1189038"/>
          <a:ext cx="8280400" cy="5192712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80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52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1247">
                <a:tc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評鑑項目</a:t>
                      </a:r>
                    </a:p>
                  </a:txBody>
                  <a:tcPr marL="57435" marR="57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評鑑指標</a:t>
                      </a:r>
                    </a:p>
                  </a:txBody>
                  <a:tcPr marL="57435" marR="57435" marT="0" marB="0" anchor="ctr"/>
                </a:tc>
                <a:tc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參考效標</a:t>
                      </a:r>
                    </a:p>
                  </a:txBody>
                  <a:tcPr marL="57435" marR="57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8776">
                <a:tc rowSpan="3"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六、科行政管理</a:t>
                      </a:r>
                    </a:p>
                  </a:txBody>
                  <a:tcPr marL="57435" marR="57435" marT="0" marB="0" vert="eaVert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科主任領導</a:t>
                      </a:r>
                    </a:p>
                  </a:txBody>
                  <a:tcPr marL="57435" marR="57435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主任訂定科務發展計畫並定期召開科務會議及科教學研究會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  <a:buFont typeface="+mj-lt"/>
                        <a:buAutoNum type="arabicPeriod"/>
                      </a:pPr>
                      <a:r>
                        <a:rPr lang="zh-TW" sz="18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預算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之編列或執行符合科務發展計畫，並有效支應教學需求。</a:t>
                      </a:r>
                      <a:endParaRPr lang="zh-TW" sz="1800" b="1" kern="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435" marR="5743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23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科制度組織</a:t>
                      </a:r>
                    </a:p>
                  </a:txBody>
                  <a:tcPr marL="57435" marR="57435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制度規章皆依相關規定訂定並有效執行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能配合學校辦理政府重點教育政策，建立相關制度組織，並有效落實執行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建立科務職掌表，確立科內人員之職務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435" marR="5743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033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r>
                        <a:rPr lang="en-US" sz="18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科行政運作</a:t>
                      </a:r>
                    </a:p>
                  </a:txBody>
                  <a:tcPr marL="57435" marR="57435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定期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召開科教學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研究會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並留下紀錄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，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有效解決教學問題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建置</a:t>
                      </a:r>
                      <a:r>
                        <a:rPr lang="zh-TW" sz="18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科專屬網頁，提供科特色介紹、未來發展、相關資訊查詢。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435" marR="5743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51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zh-TW" dirty="0" smtClean="0"/>
              <a:t>專業類科</a:t>
            </a:r>
            <a:r>
              <a:rPr dirty="0" smtClean="0"/>
              <a:t>評鑑指標</a:t>
            </a:r>
            <a:r>
              <a:rPr lang="en-US" altLang="zh-TW" dirty="0" smtClean="0"/>
              <a:t>(8/8</a:t>
            </a:r>
            <a:r>
              <a:rPr lang="en-US" altLang="zh-TW" dirty="0"/>
              <a:t>)</a:t>
            </a:r>
            <a:endParaRPr dirty="0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5950557"/>
              </p:ext>
            </p:extLst>
          </p:nvPr>
        </p:nvGraphicFramePr>
        <p:xfrm>
          <a:off x="457200" y="1714500"/>
          <a:ext cx="8229600" cy="4071938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522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62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4669">
                <a:tc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項目</a:t>
                      </a: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評鑑指標</a:t>
                      </a: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marL="142240" indent="-142240"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參考效標</a:t>
                      </a:r>
                    </a:p>
                  </a:txBody>
                  <a:tcPr marL="60960" marR="6096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2459">
                <a:tc rowSpan="2">
                  <a:txBody>
                    <a:bodyPr/>
                    <a:lstStyle/>
                    <a:p>
                      <a:pPr marL="380365" indent="-380365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/>
                      </a:r>
                      <a:b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</a:b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七、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辦理成效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0960" marR="60960" marT="0" marB="0" vert="eaVert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科績效表現</a:t>
                      </a: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教學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與輔導成效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各項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競賽成效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產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學合作成效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學生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取得專業證照成效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其他特殊表現。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0960" marR="6096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481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r>
                        <a:rPr lang="en-US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科特色發展</a:t>
                      </a:r>
                    </a:p>
                  </a:txBody>
                  <a:tcPr marL="60960" marR="60960" marT="0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符合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學校發展目標，發揮科辦學特色</a:t>
                      </a: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endParaRPr lang="en-US" altLang="zh-TW" sz="18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indent="-342900" algn="l">
                        <a:lnSpc>
                          <a:spcPts val="2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  <a:buFont typeface="+mj-lt"/>
                        <a:buAutoNum type="arabicPeriod"/>
                      </a:pPr>
                      <a:r>
                        <a:rPr lang="zh-TW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依據</a:t>
                      </a:r>
                      <a:r>
                        <a:rPr lang="zh-TW" sz="1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先前相關評鑑建議事項，具體落實與改進。</a:t>
                      </a:r>
                    </a:p>
                  </a:txBody>
                  <a:tcPr marL="60960" marR="6096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52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107</a:t>
            </a:r>
            <a:r>
              <a:rPr lang="zh-TW" altLang="en-US" dirty="0" smtClean="0"/>
              <a:t>學年度指標修正說明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268760"/>
            <a:ext cx="7992888" cy="4525963"/>
          </a:xfrm>
        </p:spPr>
        <p:txBody>
          <a:bodyPr/>
          <a:lstStyle/>
          <a:p>
            <a:r>
              <a:rPr lang="zh-TW" altLang="en-US" sz="2400" dirty="0"/>
              <a:t>向度二｢課程發展與評鑑應用</a:t>
            </a:r>
            <a:r>
              <a:rPr lang="en-US" altLang="zh-TW" sz="2400" dirty="0"/>
              <a:t>｣</a:t>
            </a:r>
            <a:r>
              <a:rPr lang="zh-TW" altLang="en-US" sz="2400" dirty="0"/>
              <a:t>之教育政策具體</a:t>
            </a:r>
            <a:r>
              <a:rPr lang="zh-TW" altLang="en-US" sz="2400" dirty="0" smtClean="0"/>
              <a:t>量化效標第</a:t>
            </a:r>
            <a:r>
              <a:rPr lang="en-US" altLang="zh-TW" sz="2400" dirty="0" smtClean="0"/>
              <a:t>5</a:t>
            </a:r>
            <a:r>
              <a:rPr lang="zh-TW" altLang="en-US" sz="2400" dirty="0" smtClean="0"/>
              <a:t>點</a:t>
            </a:r>
            <a:r>
              <a:rPr lang="zh-TW" altLang="en-US" sz="2400" dirty="0"/>
              <a:t>，原為｢資訊教師</a:t>
            </a:r>
            <a:r>
              <a:rPr lang="en-US" altLang="zh-TW" sz="2400" dirty="0"/>
              <a:t>｣</a:t>
            </a:r>
            <a:r>
              <a:rPr lang="zh-TW" altLang="en-US" sz="2400" dirty="0"/>
              <a:t>資訊科技</a:t>
            </a:r>
            <a:r>
              <a:rPr lang="zh-TW" altLang="en-US" sz="2400" dirty="0" smtClean="0"/>
              <a:t>融入教學之教師</a:t>
            </a:r>
            <a:r>
              <a:rPr lang="zh-TW" altLang="en-US" sz="2400" dirty="0"/>
              <a:t>人數比例，每校達成率</a:t>
            </a:r>
            <a:r>
              <a:rPr lang="en-US" altLang="zh-TW" sz="2400" dirty="0" smtClean="0"/>
              <a:t>80</a:t>
            </a:r>
            <a:r>
              <a:rPr lang="en-US" altLang="zh-TW" sz="2400" dirty="0" smtClean="0">
                <a:latin typeface="新細明體"/>
                <a:ea typeface="新細明體"/>
              </a:rPr>
              <a:t>﹪</a:t>
            </a:r>
            <a:r>
              <a:rPr lang="zh-TW" altLang="en-US" sz="2400" dirty="0" smtClean="0"/>
              <a:t>以上</a:t>
            </a:r>
            <a:r>
              <a:rPr lang="en-US" altLang="zh-TW" sz="2400" dirty="0"/>
              <a:t>;</a:t>
            </a:r>
            <a:r>
              <a:rPr lang="zh-TW" altLang="en-US" sz="2400" dirty="0">
                <a:solidFill>
                  <a:srgbClr val="FF0000"/>
                </a:solidFill>
              </a:rPr>
              <a:t>修正為｢ 一般教師</a:t>
            </a:r>
            <a:r>
              <a:rPr lang="en-US" altLang="zh-TW" sz="2400" dirty="0">
                <a:solidFill>
                  <a:srgbClr val="FF0000"/>
                </a:solidFill>
              </a:rPr>
              <a:t>｣</a:t>
            </a:r>
            <a:r>
              <a:rPr lang="zh-TW" altLang="en-US" sz="2400" dirty="0">
                <a:solidFill>
                  <a:srgbClr val="FF0000"/>
                </a:solidFill>
              </a:rPr>
              <a:t>資訊科技融入教學之教師人數比例，每校達成率</a:t>
            </a:r>
            <a:r>
              <a:rPr lang="en-US" altLang="zh-TW" sz="2400" dirty="0">
                <a:solidFill>
                  <a:srgbClr val="FF0000"/>
                </a:solidFill>
              </a:rPr>
              <a:t>80﹪</a:t>
            </a:r>
            <a:r>
              <a:rPr lang="zh-TW" altLang="en-US" sz="2400" dirty="0" smtClean="0">
                <a:solidFill>
                  <a:srgbClr val="FF0000"/>
                </a:solidFill>
              </a:rPr>
              <a:t>以上</a:t>
            </a:r>
            <a:r>
              <a:rPr lang="zh-TW" altLang="en-US" sz="2400" dirty="0" smtClean="0">
                <a:solidFill>
                  <a:srgbClr val="FF0000"/>
                </a:solidFill>
                <a:latin typeface="新細明體"/>
                <a:ea typeface="新細明體"/>
              </a:rPr>
              <a:t>。</a:t>
            </a:r>
            <a:endParaRPr lang="en-US" altLang="zh-TW" sz="2400" dirty="0" smtClean="0">
              <a:solidFill>
                <a:srgbClr val="FF0000"/>
              </a:solidFill>
              <a:latin typeface="新細明體"/>
              <a:ea typeface="新細明體"/>
            </a:endParaRPr>
          </a:p>
          <a:p>
            <a:r>
              <a:rPr lang="zh-TW" altLang="en-US" sz="2400" dirty="0" smtClean="0"/>
              <a:t>向度五「學生事務與公民素養」之項目內涵</a:t>
            </a:r>
            <a:r>
              <a:rPr lang="en-US" altLang="zh-TW" sz="2400" dirty="0" smtClean="0"/>
              <a:t>5-1-2</a:t>
            </a:r>
            <a:r>
              <a:rPr lang="zh-TW" altLang="en-US" sz="2400" dirty="0" smtClean="0"/>
              <a:t>，增加</a:t>
            </a:r>
            <a:r>
              <a:rPr lang="zh-TW" altLang="en-US" sz="2400" dirty="0" smtClean="0">
                <a:solidFill>
                  <a:srgbClr val="FF0000"/>
                </a:solidFill>
              </a:rPr>
              <a:t>「</a:t>
            </a:r>
            <a:r>
              <a:rPr lang="en-US" altLang="zh-TW" sz="2400" dirty="0" smtClean="0">
                <a:solidFill>
                  <a:srgbClr val="FF0000"/>
                </a:solidFill>
              </a:rPr>
              <a:t>C</a:t>
            </a:r>
            <a:r>
              <a:rPr lang="zh-TW" altLang="en-US" sz="2400" dirty="0" smtClean="0">
                <a:solidFill>
                  <a:srgbClr val="FF0000"/>
                </a:solidFill>
              </a:rPr>
              <a:t>校園反毒工作宣導與落實」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r>
              <a:rPr lang="zh-TW" altLang="en-US" sz="2400" dirty="0" smtClean="0"/>
              <a:t>向</a:t>
            </a:r>
            <a:r>
              <a:rPr lang="zh-TW" altLang="en-US" sz="2400" dirty="0"/>
              <a:t>度七｢校園營造與資源統整</a:t>
            </a:r>
            <a:r>
              <a:rPr lang="en-US" altLang="zh-TW" sz="2400" dirty="0"/>
              <a:t>｣</a:t>
            </a:r>
            <a:r>
              <a:rPr lang="zh-TW" altLang="en-US" sz="2400" dirty="0"/>
              <a:t>之項目內涵</a:t>
            </a:r>
            <a:r>
              <a:rPr lang="en-US" altLang="zh-TW" sz="2400" dirty="0"/>
              <a:t>7-4-2-C</a:t>
            </a:r>
            <a:r>
              <a:rPr lang="zh-TW" altLang="en-US" sz="2400" dirty="0"/>
              <a:t> ，原為｢開放學校場地與空間設施，提供社區有效使用</a:t>
            </a:r>
            <a:r>
              <a:rPr lang="en-US" altLang="zh-TW" sz="2400" dirty="0"/>
              <a:t>｣ ;</a:t>
            </a:r>
            <a:r>
              <a:rPr lang="zh-TW" altLang="en-US" sz="2400" dirty="0">
                <a:solidFill>
                  <a:srgbClr val="FF0000"/>
                </a:solidFill>
              </a:rPr>
              <a:t>修正為｢配合政策開</a:t>
            </a:r>
            <a:r>
              <a:rPr lang="zh-TW" altLang="en-US" sz="2400" dirty="0" smtClean="0">
                <a:solidFill>
                  <a:srgbClr val="FF0000"/>
                </a:solidFill>
              </a:rPr>
              <a:t>放學校場地</a:t>
            </a:r>
            <a:r>
              <a:rPr lang="zh-TW" altLang="en-US" sz="2400" dirty="0">
                <a:solidFill>
                  <a:srgbClr val="FF0000"/>
                </a:solidFill>
              </a:rPr>
              <a:t>與空間設施， 提供社區有效使用， 並能</a:t>
            </a:r>
            <a:r>
              <a:rPr lang="zh-TW" altLang="en-US" sz="2400" dirty="0" smtClean="0">
                <a:solidFill>
                  <a:srgbClr val="FF0000"/>
                </a:solidFill>
              </a:rPr>
              <a:t>推展至</a:t>
            </a:r>
            <a:r>
              <a:rPr lang="zh-TW" altLang="en-US" sz="2400" dirty="0">
                <a:solidFill>
                  <a:srgbClr val="FF0000"/>
                </a:solidFill>
              </a:rPr>
              <a:t>幼兒及社區成人之需求</a:t>
            </a:r>
            <a:r>
              <a:rPr lang="en-US" altLang="zh-TW" sz="2400" dirty="0">
                <a:solidFill>
                  <a:srgbClr val="FF0000"/>
                </a:solidFill>
              </a:rPr>
              <a:t>｣ </a:t>
            </a:r>
            <a:r>
              <a:rPr lang="zh-TW" altLang="en-US" sz="2400" dirty="0">
                <a:solidFill>
                  <a:srgbClr val="FF0000"/>
                </a:solidFill>
              </a:rPr>
              <a:t>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53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607979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331641" y="2428875"/>
            <a:ext cx="6797948" cy="13620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zh-TW" sz="9600" i="1" dirty="0">
                <a:solidFill>
                  <a:schemeClr val="bg2">
                    <a:lumMod val="10000"/>
                  </a:schemeClr>
                </a:solidFill>
                <a:latin typeface="Brush Script MT" pitchFamily="66" charset="0"/>
              </a:rPr>
              <a:t>~The End~</a:t>
            </a:r>
            <a:br>
              <a:rPr lang="en-US" altLang="zh-TW" sz="9600" i="1" dirty="0">
                <a:solidFill>
                  <a:schemeClr val="bg2">
                    <a:lumMod val="10000"/>
                  </a:schemeClr>
                </a:solidFill>
                <a:latin typeface="Brush Script MT" pitchFamily="66" charset="0"/>
              </a:rPr>
            </a:br>
            <a:r>
              <a:rPr lang="zh-TW" altLang="en-US" sz="3200" dirty="0">
                <a:solidFill>
                  <a:schemeClr val="hlink"/>
                </a:solidFill>
                <a:latin typeface="標楷體" pitchFamily="65" charset="-120"/>
              </a:rPr>
              <a:t>感謝您的參與聆聽</a:t>
            </a:r>
            <a:r>
              <a:rPr lang="en-US" altLang="zh-TW" sz="3200" dirty="0">
                <a:solidFill>
                  <a:schemeClr val="hlink"/>
                </a:solidFill>
                <a:latin typeface="標楷體" pitchFamily="65" charset="-120"/>
              </a:rPr>
              <a:t>!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FB677F-7C62-4B3F-9F27-86597EA2A0BE}" type="slidenum">
              <a:rPr lang="en-US" altLang="zh-TW" smtClean="0"/>
              <a:pPr>
                <a:defRPr/>
              </a:pPr>
              <a:t>54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計畫</a:t>
            </a:r>
            <a:r>
              <a:rPr lang="zh-TW" altLang="en-US" dirty="0" smtClean="0"/>
              <a:t>特色</a:t>
            </a:r>
            <a:r>
              <a:rPr lang="en-US" altLang="zh-TW" dirty="0" smtClean="0"/>
              <a:t>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88632"/>
          </a:xfrm>
        </p:spPr>
        <p:txBody>
          <a:bodyPr/>
          <a:lstStyle/>
          <a:p>
            <a:r>
              <a:rPr lang="zh-TW" altLang="en-US" sz="2700" b="0" dirty="0">
                <a:solidFill>
                  <a:schemeClr val="tx1"/>
                </a:solidFill>
              </a:rPr>
              <a:t>建立常態化評鑑機制，</a:t>
            </a:r>
            <a:r>
              <a:rPr lang="zh-TW" altLang="en-US" sz="2700" dirty="0">
                <a:solidFill>
                  <a:srgbClr val="FF0000"/>
                </a:solidFill>
              </a:rPr>
              <a:t>五年</a:t>
            </a:r>
            <a:r>
              <a:rPr lang="zh-TW" altLang="en-US" sz="2700" b="0" dirty="0">
                <a:solidFill>
                  <a:schemeClr val="tx1"/>
                </a:solidFill>
              </a:rPr>
              <a:t>為一個</a:t>
            </a:r>
            <a:r>
              <a:rPr lang="zh-TW" altLang="en-US" sz="2700" b="0" dirty="0" smtClean="0">
                <a:solidFill>
                  <a:schemeClr val="tx1"/>
                </a:solidFill>
              </a:rPr>
              <a:t>週期。</a:t>
            </a:r>
            <a:endParaRPr lang="zh-TW" altLang="en-US" sz="2700" b="0" dirty="0">
              <a:solidFill>
                <a:schemeClr val="tx1"/>
              </a:solidFill>
            </a:endParaRPr>
          </a:p>
          <a:p>
            <a:pPr algn="just"/>
            <a:r>
              <a:rPr lang="zh-TW" altLang="en-US" sz="2700" dirty="0">
                <a:solidFill>
                  <a:srgbClr val="FF0000"/>
                </a:solidFill>
              </a:rPr>
              <a:t>結合優質學校評選與各項專案訪視</a:t>
            </a:r>
            <a:r>
              <a:rPr lang="zh-TW" altLang="en-US" sz="2700" b="0" dirty="0">
                <a:solidFill>
                  <a:schemeClr val="tx1"/>
                </a:solidFill>
                <a:ea typeface="新細明體" panose="02020500000000000000" pitchFamily="18" charset="-120"/>
              </a:rPr>
              <a:t>，</a:t>
            </a:r>
            <a:r>
              <a:rPr lang="zh-TW" altLang="en-US" sz="2700" b="0" dirty="0">
                <a:solidFill>
                  <a:schemeClr val="tx1"/>
                </a:solidFill>
              </a:rPr>
              <a:t>減少學校行政準備負擔。</a:t>
            </a:r>
            <a:endParaRPr lang="en-US" altLang="zh-TW" sz="2700" b="0" dirty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pPr algn="just"/>
            <a:r>
              <a:rPr lang="zh-TW" altLang="en-US" sz="2700" b="0" dirty="0">
                <a:solidFill>
                  <a:schemeClr val="tx1"/>
                </a:solidFill>
              </a:rPr>
              <a:t>強化</a:t>
            </a:r>
            <a:r>
              <a:rPr lang="zh-TW" altLang="en-US" sz="2700" dirty="0">
                <a:solidFill>
                  <a:srgbClr val="FF0000"/>
                </a:solidFill>
                <a:latin typeface="標楷體" panose="03000509000000000000" pitchFamily="65" charset="-120"/>
              </a:rPr>
              <a:t>教師教學及課程發展</a:t>
            </a:r>
            <a:r>
              <a:rPr lang="zh-TW" altLang="en-US" sz="2700" b="0" dirty="0">
                <a:solidFill>
                  <a:schemeClr val="tx1"/>
                </a:solidFill>
                <a:latin typeface="標楷體" panose="03000509000000000000" pitchFamily="65" charset="-120"/>
              </a:rPr>
              <a:t>為評鑑重點，以</a:t>
            </a:r>
            <a:r>
              <a:rPr lang="zh-TW" altLang="en-US" sz="2700" dirty="0">
                <a:solidFill>
                  <a:srgbClr val="FF0000"/>
                </a:solidFill>
                <a:latin typeface="標楷體" panose="03000509000000000000" pitchFamily="65" charset="-120"/>
              </a:rPr>
              <a:t>學生學習成效</a:t>
            </a:r>
            <a:r>
              <a:rPr lang="zh-TW" altLang="en-US" sz="2700" b="0" dirty="0">
                <a:solidFill>
                  <a:schemeClr val="tx1"/>
                </a:solidFill>
              </a:rPr>
              <a:t>為關注之焦點</a:t>
            </a:r>
            <a:r>
              <a:rPr lang="zh-TW" altLang="en-US" sz="2700" b="0" dirty="0">
                <a:solidFill>
                  <a:schemeClr val="tx1"/>
                </a:solidFill>
                <a:latin typeface="標楷體" panose="03000509000000000000" pitchFamily="65" charset="-120"/>
              </a:rPr>
              <a:t>。</a:t>
            </a:r>
            <a:endParaRPr lang="en-US" altLang="zh-TW" sz="2700" b="0" dirty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r>
              <a:rPr lang="zh-TW" altLang="en-US" sz="2700" b="0" dirty="0">
                <a:solidFill>
                  <a:schemeClr val="tx1"/>
                </a:solidFill>
                <a:latin typeface="標楷體" panose="03000509000000000000" pitchFamily="65" charset="-120"/>
              </a:rPr>
              <a:t>導入教師專業同儕</a:t>
            </a:r>
            <a:r>
              <a:rPr lang="zh-TW" altLang="zh-TW" sz="2700" b="0" dirty="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，</a:t>
            </a:r>
            <a:r>
              <a:rPr lang="zh-TW" altLang="zh-TW" sz="2700" b="0" dirty="0">
                <a:solidFill>
                  <a:schemeClr val="tx1"/>
                </a:solidFill>
                <a:latin typeface="標楷體" panose="03000509000000000000" pitchFamily="65" charset="-120"/>
              </a:rPr>
              <a:t>共同確保教師專業發展</a:t>
            </a:r>
            <a:r>
              <a:rPr lang="zh-TW" altLang="en-US" sz="2700" b="0" dirty="0">
                <a:solidFill>
                  <a:schemeClr val="tx1"/>
                </a:solidFill>
                <a:latin typeface="標楷體" panose="03000509000000000000" pitchFamily="65" charset="-120"/>
              </a:rPr>
              <a:t>。</a:t>
            </a:r>
            <a:endParaRPr lang="en-US" altLang="zh-TW" sz="2700" b="0" dirty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pPr algn="just"/>
            <a:r>
              <a:rPr lang="zh-TW" altLang="en-US" sz="2700" dirty="0">
                <a:solidFill>
                  <a:srgbClr val="FF0000"/>
                </a:solidFill>
                <a:latin typeface="標楷體" panose="03000509000000000000" pitchFamily="65" charset="-120"/>
              </a:rPr>
              <a:t>成績優良之學校予以獎牌、證書</a:t>
            </a:r>
            <a:r>
              <a:rPr lang="zh-TW" altLang="en-US" sz="2700" b="0" dirty="0">
                <a:solidFill>
                  <a:schemeClr val="tx1"/>
                </a:solidFill>
              </a:rPr>
              <a:t>，使結果與獎勵機制相結合</a:t>
            </a:r>
            <a:r>
              <a:rPr lang="zh-TW" altLang="en-US" sz="2700" dirty="0">
                <a:solidFill>
                  <a:schemeClr val="tx1"/>
                </a:solidFill>
              </a:rPr>
              <a:t>。</a:t>
            </a:r>
            <a:endParaRPr lang="en-US" altLang="zh-TW" sz="2700" b="0" dirty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r>
              <a:rPr lang="zh-TW" altLang="en-US" sz="2700" b="0" dirty="0">
                <a:solidFill>
                  <a:schemeClr val="tx1"/>
                </a:solidFill>
                <a:latin typeface="標楷體" panose="03000509000000000000" pitchFamily="65" charset="-120"/>
              </a:rPr>
              <a:t>評鑑結果採</a:t>
            </a:r>
            <a:r>
              <a:rPr lang="zh-TW" altLang="en-US" sz="2700" dirty="0">
                <a:solidFill>
                  <a:srgbClr val="FF0000"/>
                </a:solidFill>
                <a:latin typeface="標楷體" panose="03000509000000000000" pitchFamily="65" charset="-120"/>
              </a:rPr>
              <a:t>等第制</a:t>
            </a:r>
            <a:r>
              <a:rPr lang="zh-TW" altLang="en-US" sz="2700" b="0" dirty="0">
                <a:solidFill>
                  <a:schemeClr val="tx1"/>
                </a:solidFill>
                <a:latin typeface="標楷體" panose="03000509000000000000" pitchFamily="65" charset="-120"/>
              </a:rPr>
              <a:t>，引導學校展現辦學績效。</a:t>
            </a:r>
            <a:endParaRPr lang="en-US" altLang="zh-TW" sz="2700" b="0" dirty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pPr algn="just"/>
            <a:r>
              <a:rPr lang="zh-TW" altLang="en-US" sz="2700" b="0" dirty="0">
                <a:solidFill>
                  <a:schemeClr val="tx1"/>
                </a:solidFill>
                <a:latin typeface="標楷體" panose="03000509000000000000" pitchFamily="65" charset="-120"/>
              </a:rPr>
              <a:t>結果雖採等第制，但結果決定是依據效標參照，</a:t>
            </a:r>
            <a:r>
              <a:rPr lang="zh-TW" altLang="en-US" sz="2700" dirty="0">
                <a:solidFill>
                  <a:srgbClr val="FF0000"/>
                </a:solidFill>
                <a:latin typeface="標楷體" panose="03000509000000000000" pitchFamily="65" charset="-120"/>
              </a:rPr>
              <a:t>不做校際間比較排名</a:t>
            </a:r>
            <a:r>
              <a:rPr lang="zh-TW" altLang="en-US" sz="2700" b="0" dirty="0">
                <a:solidFill>
                  <a:schemeClr val="tx1"/>
                </a:solidFill>
                <a:latin typeface="標楷體" panose="03000509000000000000" pitchFamily="65" charset="-120"/>
              </a:rPr>
              <a:t>。</a:t>
            </a:r>
            <a:endParaRPr lang="en-US" altLang="zh-TW" sz="2700" b="0" dirty="0">
              <a:solidFill>
                <a:schemeClr val="tx1"/>
              </a:solidFill>
              <a:latin typeface="標楷體" panose="03000509000000000000" pitchFamily="65" charset="-120"/>
            </a:endParaRPr>
          </a:p>
          <a:p>
            <a:r>
              <a:rPr lang="zh-TW" altLang="en-US" sz="2700" b="0" dirty="0">
                <a:solidFill>
                  <a:schemeClr val="tx1"/>
                </a:solidFill>
              </a:rPr>
              <a:t>配合十二年國教政策，做為優質高中推薦參據。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8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zh-TW" altLang="en-US" sz="6600" dirty="0"/>
              <a:t>壹、實施計畫</a:t>
            </a:r>
            <a:endParaRPr lang="en-US" altLang="zh-TW" sz="6600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26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依據及計畫目的</a:t>
            </a:r>
            <a:endParaRPr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9" cy="5348635"/>
          </a:xfrm>
        </p:spPr>
        <p:txBody>
          <a:bodyPr/>
          <a:lstStyle/>
          <a:p>
            <a:pPr marL="266700" indent="-266700" eaLnBrk="1" hangingPunct="1">
              <a:buFontTx/>
              <a:buNone/>
            </a:pPr>
            <a:r>
              <a:rPr lang="zh-TW" altLang="en-US" sz="2800" dirty="0" smtClean="0">
                <a:solidFill>
                  <a:srgbClr val="FF0000"/>
                </a:solidFill>
              </a:rPr>
              <a:t>一、</a:t>
            </a:r>
            <a:r>
              <a:rPr lang="zh-TW" altLang="zh-TW" sz="2800" dirty="0" smtClean="0">
                <a:solidFill>
                  <a:srgbClr val="FF0000"/>
                </a:solidFill>
              </a:rPr>
              <a:t>依據</a:t>
            </a:r>
            <a:r>
              <a:rPr lang="zh-TW" altLang="zh-TW" sz="2800" dirty="0">
                <a:solidFill>
                  <a:schemeClr val="tx1"/>
                </a:solidFill>
              </a:rPr>
              <a:t>：</a:t>
            </a:r>
            <a:r>
              <a:rPr lang="zh-TW" altLang="zh-TW" sz="2800" b="0" dirty="0"/>
              <a:t>臺北市高級中等以下學校評鑑辦法</a:t>
            </a:r>
            <a:r>
              <a:rPr lang="zh-TW" altLang="zh-TW" sz="2800" b="0" dirty="0" smtClean="0"/>
              <a:t>。</a:t>
            </a:r>
            <a:endParaRPr lang="en-US" altLang="zh-TW" sz="2800" b="0" dirty="0" smtClean="0"/>
          </a:p>
          <a:p>
            <a:pPr marL="266700" indent="-266700" eaLnBrk="1" hangingPunct="1">
              <a:buFontTx/>
              <a:buNone/>
            </a:pPr>
            <a:r>
              <a:rPr lang="zh-TW" altLang="en-US" sz="2800" dirty="0">
                <a:solidFill>
                  <a:srgbClr val="FF0000"/>
                </a:solidFill>
              </a:rPr>
              <a:t>二</a:t>
            </a:r>
            <a:r>
              <a:rPr lang="zh-TW" altLang="en-US" sz="2800" dirty="0" smtClean="0">
                <a:solidFill>
                  <a:srgbClr val="FF0000"/>
                </a:solidFill>
              </a:rPr>
              <a:t>、計畫目的</a:t>
            </a:r>
            <a:endParaRPr lang="en-US" altLang="zh-TW" sz="2700" dirty="0" smtClean="0">
              <a:solidFill>
                <a:srgbClr val="FF0000"/>
              </a:solidFill>
            </a:endParaRPr>
          </a:p>
          <a:p>
            <a:pPr marL="266700" indent="-266700" eaLnBrk="1" hangingPunct="1">
              <a:buFontTx/>
              <a:buNone/>
            </a:pPr>
            <a:r>
              <a:rPr lang="zh-TW" altLang="en-US" sz="2600" b="0" dirty="0"/>
              <a:t>（一）檢視學校教育目標之達成，落實學校</a:t>
            </a:r>
            <a:r>
              <a:rPr lang="zh-TW" altLang="en-US" sz="2600" b="0" dirty="0" smtClean="0"/>
              <a:t>經營管理，</a:t>
            </a:r>
            <a:endParaRPr lang="en-US" altLang="zh-TW" sz="2600" b="0" dirty="0" smtClean="0"/>
          </a:p>
          <a:p>
            <a:pPr marL="266700" indent="-266700" eaLnBrk="1" hangingPunct="1">
              <a:buFontTx/>
              <a:buNone/>
            </a:pPr>
            <a:r>
              <a:rPr lang="zh-TW" altLang="en-US" sz="2600" b="0" dirty="0"/>
              <a:t> </a:t>
            </a:r>
            <a:r>
              <a:rPr lang="zh-TW" altLang="en-US" sz="2600" b="0" dirty="0" smtClean="0"/>
              <a:t>           建立</a:t>
            </a:r>
            <a:r>
              <a:rPr lang="zh-TW" altLang="en-US" sz="2600" b="0" dirty="0"/>
              <a:t>學校自我改善機制。</a:t>
            </a:r>
          </a:p>
          <a:p>
            <a:pPr marL="266700" indent="-266700" eaLnBrk="1" hangingPunct="1">
              <a:buFontTx/>
              <a:buNone/>
            </a:pPr>
            <a:r>
              <a:rPr lang="zh-TW" altLang="en-US" sz="2600" b="0" dirty="0"/>
              <a:t>（二）瞭解學校落實教育政策之辦學現況，</a:t>
            </a:r>
            <a:r>
              <a:rPr lang="zh-TW" altLang="en-US" sz="2600" b="0" dirty="0" smtClean="0"/>
              <a:t>整合現有</a:t>
            </a:r>
            <a:endParaRPr lang="en-US" altLang="zh-TW" sz="2600" b="0" dirty="0" smtClean="0"/>
          </a:p>
          <a:p>
            <a:pPr marL="266700" indent="-266700" eaLnBrk="1" hangingPunct="1">
              <a:buFontTx/>
              <a:buNone/>
            </a:pPr>
            <a:r>
              <a:rPr lang="zh-TW" altLang="en-US" sz="2600" b="0" dirty="0"/>
              <a:t> </a:t>
            </a:r>
            <a:r>
              <a:rPr lang="zh-TW" altLang="en-US" sz="2600" b="0" dirty="0" smtClean="0"/>
              <a:t>           各類</a:t>
            </a:r>
            <a:r>
              <a:rPr lang="zh-TW" altLang="en-US" sz="2600" b="0" dirty="0"/>
              <a:t>評鑑，以發揮全方位功能。</a:t>
            </a:r>
          </a:p>
          <a:p>
            <a:pPr marL="266700" indent="-266700" eaLnBrk="1" hangingPunct="1">
              <a:buFontTx/>
              <a:buNone/>
            </a:pPr>
            <a:r>
              <a:rPr lang="zh-TW" altLang="en-US" sz="2600" b="0" dirty="0"/>
              <a:t>（三）以績效表現為目的，以評估學校辦學績效</a:t>
            </a:r>
            <a:r>
              <a:rPr lang="zh-TW" altLang="en-US" sz="2600" b="0" dirty="0" smtClean="0"/>
              <a:t>，促</a:t>
            </a:r>
            <a:endParaRPr lang="en-US" altLang="zh-TW" sz="2600" b="0" dirty="0" smtClean="0"/>
          </a:p>
          <a:p>
            <a:pPr marL="266700" indent="-266700" eaLnBrk="1" hangingPunct="1">
              <a:buFontTx/>
              <a:buNone/>
            </a:pPr>
            <a:r>
              <a:rPr lang="zh-TW" altLang="en-US" sz="2600" b="0" dirty="0"/>
              <a:t> </a:t>
            </a:r>
            <a:r>
              <a:rPr lang="zh-TW" altLang="en-US" sz="2600" b="0" dirty="0" smtClean="0"/>
              <a:t>           進</a:t>
            </a:r>
            <a:r>
              <a:rPr lang="zh-TW" altLang="en-US" sz="2600" b="0" dirty="0"/>
              <a:t>教師專業成長，激勵教育人員士氣。</a:t>
            </a:r>
          </a:p>
          <a:p>
            <a:pPr marL="266700" indent="-266700" eaLnBrk="1" hangingPunct="1">
              <a:buFontTx/>
              <a:buNone/>
            </a:pPr>
            <a:r>
              <a:rPr lang="zh-TW" altLang="en-US" sz="2600" b="0" dirty="0"/>
              <a:t>（四）提升校務經營效能，協助學校發展特色</a:t>
            </a:r>
            <a:r>
              <a:rPr lang="zh-TW" altLang="en-US" sz="2600" b="0" dirty="0" smtClean="0"/>
              <a:t>，邁向</a:t>
            </a:r>
            <a:endParaRPr lang="en-US" altLang="zh-TW" sz="2600" b="0" dirty="0" smtClean="0"/>
          </a:p>
          <a:p>
            <a:pPr marL="266700" indent="-266700" eaLnBrk="1" hangingPunct="1">
              <a:buFontTx/>
              <a:buNone/>
            </a:pPr>
            <a:r>
              <a:rPr lang="zh-TW" altLang="en-US" sz="2600" b="0" dirty="0"/>
              <a:t> </a:t>
            </a:r>
            <a:r>
              <a:rPr lang="zh-TW" altLang="en-US" sz="2600" b="0" dirty="0" smtClean="0"/>
              <a:t>           優質</a:t>
            </a:r>
            <a:r>
              <a:rPr lang="zh-TW" altLang="en-US" sz="2600" b="0" dirty="0"/>
              <a:t>學校。</a:t>
            </a:r>
          </a:p>
          <a:p>
            <a:pPr marL="266700" indent="-266700" eaLnBrk="1" hangingPunct="1">
              <a:buFontTx/>
              <a:buNone/>
            </a:pPr>
            <a:r>
              <a:rPr lang="zh-TW" altLang="en-US" sz="2600" b="0" dirty="0"/>
              <a:t>（五）提出學校辦學結果與建議，以供教育決策 </a:t>
            </a:r>
            <a:r>
              <a:rPr lang="zh-TW" altLang="en-US" sz="2600" b="0" dirty="0" smtClean="0"/>
              <a:t>單位</a:t>
            </a:r>
            <a:endParaRPr lang="en-US" altLang="zh-TW" sz="2600" b="0" dirty="0" smtClean="0"/>
          </a:p>
          <a:p>
            <a:pPr marL="266700" indent="-266700" eaLnBrk="1" hangingPunct="1">
              <a:buFontTx/>
              <a:buNone/>
            </a:pPr>
            <a:r>
              <a:rPr lang="zh-TW" altLang="en-US" sz="2600" b="0" dirty="0"/>
              <a:t> </a:t>
            </a:r>
            <a:r>
              <a:rPr lang="zh-TW" altLang="en-US" sz="2600" b="0" dirty="0" smtClean="0"/>
              <a:t>           與</a:t>
            </a:r>
            <a:r>
              <a:rPr lang="zh-TW" altLang="en-US" sz="2600" b="0" dirty="0"/>
              <a:t>社會大眾參考。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單位及實施對象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5328592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800" dirty="0">
                <a:solidFill>
                  <a:srgbClr val="FF0000"/>
                </a:solidFill>
              </a:rPr>
              <a:t>三、主辦單位</a:t>
            </a:r>
            <a:r>
              <a:rPr lang="zh-TW" altLang="zh-TW" sz="2800" dirty="0" smtClean="0"/>
              <a:t>：</a:t>
            </a:r>
            <a:r>
              <a:rPr lang="zh-TW" altLang="zh-TW" sz="2800" b="0" dirty="0" smtClean="0"/>
              <a:t>臺北市</a:t>
            </a:r>
            <a:r>
              <a:rPr lang="zh-TW" altLang="zh-TW" sz="2800" b="0" dirty="0"/>
              <a:t>政府教育局（以下簡稱本局</a:t>
            </a:r>
            <a:r>
              <a:rPr lang="zh-TW" altLang="zh-TW" sz="2800" b="0" dirty="0" smtClean="0"/>
              <a:t>）</a:t>
            </a:r>
            <a:r>
              <a:rPr lang="zh-TW" altLang="en-US" sz="2800" b="0" dirty="0" smtClean="0"/>
              <a:t>。</a:t>
            </a:r>
            <a:endParaRPr lang="zh-TW" altLang="zh-TW" sz="2800" b="0" dirty="0"/>
          </a:p>
          <a:p>
            <a:pPr marL="0" indent="0">
              <a:buNone/>
            </a:pPr>
            <a:r>
              <a:rPr lang="zh-TW" altLang="en-US" sz="2800" dirty="0" smtClean="0"/>
              <a:t>        </a:t>
            </a:r>
            <a:r>
              <a:rPr lang="zh-TW" altLang="zh-TW" sz="2800" dirty="0" smtClean="0">
                <a:solidFill>
                  <a:srgbClr val="FF0000"/>
                </a:solidFill>
              </a:rPr>
              <a:t>執行</a:t>
            </a:r>
            <a:r>
              <a:rPr lang="zh-TW" altLang="zh-TW" sz="2800" dirty="0">
                <a:solidFill>
                  <a:srgbClr val="FF0000"/>
                </a:solidFill>
              </a:rPr>
              <a:t>單位</a:t>
            </a:r>
            <a:r>
              <a:rPr lang="zh-TW" altLang="zh-TW" sz="2800" dirty="0"/>
              <a:t>：</a:t>
            </a:r>
            <a:r>
              <a:rPr lang="zh-TW" altLang="zh-TW" sz="2800" b="0" dirty="0"/>
              <a:t>臺北市立大學教育行政與評鑑</a:t>
            </a:r>
            <a:r>
              <a:rPr lang="zh-TW" altLang="zh-TW" sz="2800" b="0" dirty="0" smtClean="0"/>
              <a:t>研究所</a:t>
            </a:r>
            <a:r>
              <a:rPr lang="zh-TW" altLang="en-US" sz="2800" b="0" dirty="0" smtClean="0"/>
              <a:t>。</a:t>
            </a:r>
            <a:endParaRPr lang="zh-TW" altLang="zh-TW" sz="2800" b="0" dirty="0"/>
          </a:p>
          <a:p>
            <a:pPr marL="0" indent="0">
              <a:buNone/>
            </a:pPr>
            <a:r>
              <a:rPr lang="zh-TW" altLang="zh-TW" sz="2800" dirty="0">
                <a:solidFill>
                  <a:srgbClr val="FF0000"/>
                </a:solidFill>
              </a:rPr>
              <a:t>四、實施對象</a:t>
            </a:r>
          </a:p>
          <a:p>
            <a:pPr marL="0" indent="0">
              <a:buNone/>
            </a:pPr>
            <a:r>
              <a:rPr lang="zh-TW" altLang="en-US" sz="2800" dirty="0" smtClean="0"/>
              <a:t>        </a:t>
            </a:r>
            <a:r>
              <a:rPr lang="zh-TW" altLang="zh-TW" sz="2800" b="0" dirty="0" smtClean="0"/>
              <a:t>本</a:t>
            </a:r>
            <a:r>
              <a:rPr lang="zh-TW" altLang="zh-TW" sz="2800" b="0" dirty="0"/>
              <a:t>市所有公私立高級中學及高級職業學校（含完全中學國中部、附設職業類科及綜合高中專門學程），共計</a:t>
            </a:r>
            <a:r>
              <a:rPr lang="en-US" altLang="zh-TW" sz="2800" b="0" dirty="0">
                <a:solidFill>
                  <a:srgbClr val="FF0000"/>
                </a:solidFill>
              </a:rPr>
              <a:t>65</a:t>
            </a:r>
            <a:r>
              <a:rPr lang="zh-TW" altLang="zh-TW" sz="2800" b="0" dirty="0">
                <a:solidFill>
                  <a:srgbClr val="FF0000"/>
                </a:solidFill>
              </a:rPr>
              <a:t>校</a:t>
            </a:r>
            <a:r>
              <a:rPr lang="zh-TW" altLang="zh-TW" sz="2800" b="0" dirty="0"/>
              <a:t>。</a:t>
            </a:r>
          </a:p>
          <a:p>
            <a:pPr marL="0" indent="0">
              <a:buNone/>
            </a:pPr>
            <a:r>
              <a:rPr lang="zh-TW" altLang="zh-TW" sz="2700" dirty="0"/>
              <a:t>（一）公私立高級中學共計</a:t>
            </a:r>
            <a:r>
              <a:rPr lang="en-US" altLang="zh-TW" sz="2700" dirty="0"/>
              <a:t>48</a:t>
            </a:r>
            <a:r>
              <a:rPr lang="zh-TW" altLang="zh-TW" sz="2700" dirty="0"/>
              <a:t>校：</a:t>
            </a:r>
            <a:r>
              <a:rPr lang="zh-TW" altLang="zh-TW" sz="2700" b="0" dirty="0"/>
              <a:t>市立</a:t>
            </a:r>
            <a:r>
              <a:rPr lang="en-US" altLang="zh-TW" sz="2700" b="0" dirty="0"/>
              <a:t>26</a:t>
            </a:r>
            <a:r>
              <a:rPr lang="zh-TW" altLang="zh-TW" sz="2700" b="0" dirty="0"/>
              <a:t>校，私立</a:t>
            </a:r>
            <a:r>
              <a:rPr lang="en-US" altLang="zh-TW" sz="2700" b="0" dirty="0"/>
              <a:t>22</a:t>
            </a:r>
            <a:r>
              <a:rPr lang="zh-TW" altLang="zh-TW" sz="2700" b="0" dirty="0"/>
              <a:t>校。</a:t>
            </a:r>
          </a:p>
          <a:p>
            <a:pPr marL="0" indent="0">
              <a:buNone/>
            </a:pPr>
            <a:r>
              <a:rPr lang="zh-TW" altLang="zh-TW" sz="2700" dirty="0"/>
              <a:t>（二）公私立高級職業學校共計</a:t>
            </a:r>
            <a:r>
              <a:rPr lang="en-US" altLang="zh-TW" sz="2700" dirty="0"/>
              <a:t>17</a:t>
            </a:r>
            <a:r>
              <a:rPr lang="zh-TW" altLang="zh-TW" sz="2700" dirty="0"/>
              <a:t>校：</a:t>
            </a:r>
            <a:r>
              <a:rPr lang="zh-TW" altLang="zh-TW" sz="2700" b="0" dirty="0"/>
              <a:t>市立</a:t>
            </a:r>
            <a:r>
              <a:rPr lang="en-US" altLang="zh-TW" sz="2700" b="0" dirty="0"/>
              <a:t>7</a:t>
            </a:r>
            <a:r>
              <a:rPr lang="zh-TW" altLang="zh-TW" sz="2700" b="0" dirty="0"/>
              <a:t>校，私立</a:t>
            </a:r>
            <a:r>
              <a:rPr lang="en-US" altLang="zh-TW" sz="2700" b="0" dirty="0" smtClean="0"/>
              <a:t>10</a:t>
            </a:r>
          </a:p>
          <a:p>
            <a:pPr marL="0" indent="0">
              <a:buNone/>
            </a:pPr>
            <a:r>
              <a:rPr lang="zh-TW" altLang="en-US" sz="2700" b="0" dirty="0"/>
              <a:t> </a:t>
            </a:r>
            <a:r>
              <a:rPr lang="zh-TW" altLang="en-US" sz="2700" b="0" dirty="0" smtClean="0"/>
              <a:t>           </a:t>
            </a:r>
            <a:r>
              <a:rPr lang="zh-TW" altLang="zh-TW" sz="2700" b="0" dirty="0" smtClean="0"/>
              <a:t>校</a:t>
            </a:r>
            <a:r>
              <a:rPr lang="zh-TW" altLang="zh-TW" sz="2700" b="0" dirty="0"/>
              <a:t>。</a:t>
            </a:r>
            <a:endParaRPr lang="zh-TW" altLang="en-US" sz="27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68362-47BB-426D-884F-6082655E4CA6}" type="slidenum">
              <a:rPr lang="en-US" altLang="zh-TW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020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amboo2_TP10069041">
  <a:themeElements>
    <a:clrScheme name="1_Bamboo2_TP10069041 1">
      <a:dk1>
        <a:srgbClr val="333333"/>
      </a:dk1>
      <a:lt1>
        <a:srgbClr val="E5EEDA"/>
      </a:lt1>
      <a:dk2>
        <a:srgbClr val="425032"/>
      </a:dk2>
      <a:lt2>
        <a:srgbClr val="B2C29C"/>
      </a:lt2>
      <a:accent1>
        <a:srgbClr val="8CC6CA"/>
      </a:accent1>
      <a:accent2>
        <a:srgbClr val="D5E3C3"/>
      </a:accent2>
      <a:accent3>
        <a:srgbClr val="F0F5EA"/>
      </a:accent3>
      <a:accent4>
        <a:srgbClr val="2A2A2A"/>
      </a:accent4>
      <a:accent5>
        <a:srgbClr val="C5DFE1"/>
      </a:accent5>
      <a:accent6>
        <a:srgbClr val="C1CEB0"/>
      </a:accent6>
      <a:hlink>
        <a:srgbClr val="B89040"/>
      </a:hlink>
      <a:folHlink>
        <a:srgbClr val="FFFFFF"/>
      </a:folHlink>
    </a:clrScheme>
    <a:fontScheme name="1_Bamboo2_TP10069041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Bamboo2_TP10069041 1">
        <a:dk1>
          <a:srgbClr val="333333"/>
        </a:dk1>
        <a:lt1>
          <a:srgbClr val="E5EEDA"/>
        </a:lt1>
        <a:dk2>
          <a:srgbClr val="425032"/>
        </a:dk2>
        <a:lt2>
          <a:srgbClr val="B2C29C"/>
        </a:lt2>
        <a:accent1>
          <a:srgbClr val="8CC6CA"/>
        </a:accent1>
        <a:accent2>
          <a:srgbClr val="D5E3C3"/>
        </a:accent2>
        <a:accent3>
          <a:srgbClr val="F0F5EA"/>
        </a:accent3>
        <a:accent4>
          <a:srgbClr val="2A2A2A"/>
        </a:accent4>
        <a:accent5>
          <a:srgbClr val="C5DFE1"/>
        </a:accent5>
        <a:accent6>
          <a:srgbClr val="C1CEB0"/>
        </a:accent6>
        <a:hlink>
          <a:srgbClr val="B8904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amboo2_TP10069041 2">
        <a:dk1>
          <a:srgbClr val="333333"/>
        </a:dk1>
        <a:lt1>
          <a:srgbClr val="9AAF7D"/>
        </a:lt1>
        <a:dk2>
          <a:srgbClr val="425032"/>
        </a:dk2>
        <a:lt2>
          <a:srgbClr val="5C6254"/>
        </a:lt2>
        <a:accent1>
          <a:srgbClr val="A8C1C6"/>
        </a:accent1>
        <a:accent2>
          <a:srgbClr val="8DA56D"/>
        </a:accent2>
        <a:accent3>
          <a:srgbClr val="CAD4BF"/>
        </a:accent3>
        <a:accent4>
          <a:srgbClr val="2A2A2A"/>
        </a:accent4>
        <a:accent5>
          <a:srgbClr val="D1DDDF"/>
        </a:accent5>
        <a:accent6>
          <a:srgbClr val="7F9562"/>
        </a:accent6>
        <a:hlink>
          <a:srgbClr val="D3781D"/>
        </a:hlink>
        <a:folHlink>
          <a:srgbClr val="D4D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amboo2_TP1006904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amboo2_TP10069041 4">
        <a:dk1>
          <a:srgbClr val="694D2B"/>
        </a:dk1>
        <a:lt1>
          <a:srgbClr val="FFFFFF"/>
        </a:lt1>
        <a:dk2>
          <a:srgbClr val="99703F"/>
        </a:dk2>
        <a:lt2>
          <a:srgbClr val="FCF3D0"/>
        </a:lt2>
        <a:accent1>
          <a:srgbClr val="E9947D"/>
        </a:accent1>
        <a:accent2>
          <a:srgbClr val="8F693B"/>
        </a:accent2>
        <a:accent3>
          <a:srgbClr val="CABBAF"/>
        </a:accent3>
        <a:accent4>
          <a:srgbClr val="DADADA"/>
        </a:accent4>
        <a:accent5>
          <a:srgbClr val="F2C8BF"/>
        </a:accent5>
        <a:accent6>
          <a:srgbClr val="815E35"/>
        </a:accent6>
        <a:hlink>
          <a:srgbClr val="CDAE6F"/>
        </a:hlink>
        <a:folHlink>
          <a:srgbClr val="BF956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mboo2_TP10069041 5">
        <a:dk1>
          <a:srgbClr val="694D2B"/>
        </a:dk1>
        <a:lt1>
          <a:srgbClr val="E5D5C1"/>
        </a:lt1>
        <a:dk2>
          <a:srgbClr val="333333"/>
        </a:dk2>
        <a:lt2>
          <a:srgbClr val="BD9361"/>
        </a:lt2>
        <a:accent1>
          <a:srgbClr val="E9947D"/>
        </a:accent1>
        <a:accent2>
          <a:srgbClr val="DDC6AB"/>
        </a:accent2>
        <a:accent3>
          <a:srgbClr val="F0E7DD"/>
        </a:accent3>
        <a:accent4>
          <a:srgbClr val="594023"/>
        </a:accent4>
        <a:accent5>
          <a:srgbClr val="F2C8BF"/>
        </a:accent5>
        <a:accent6>
          <a:srgbClr val="C8B39B"/>
        </a:accent6>
        <a:hlink>
          <a:srgbClr val="A19E37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amboo2_TP10069041 6">
        <a:dk1>
          <a:srgbClr val="694D2B"/>
        </a:dk1>
        <a:lt1>
          <a:srgbClr val="FFFFFF"/>
        </a:lt1>
        <a:dk2>
          <a:srgbClr val="333333"/>
        </a:dk2>
        <a:lt2>
          <a:srgbClr val="BD9361"/>
        </a:lt2>
        <a:accent1>
          <a:srgbClr val="F4CABE"/>
        </a:accent1>
        <a:accent2>
          <a:srgbClr val="F5EEE7"/>
        </a:accent2>
        <a:accent3>
          <a:srgbClr val="FFFFFF"/>
        </a:accent3>
        <a:accent4>
          <a:srgbClr val="594023"/>
        </a:accent4>
        <a:accent5>
          <a:srgbClr val="F8E1DB"/>
        </a:accent5>
        <a:accent6>
          <a:srgbClr val="DED8D1"/>
        </a:accent6>
        <a:hlink>
          <a:srgbClr val="A19E37"/>
        </a:hlink>
        <a:folHlink>
          <a:srgbClr val="DCC4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amboo2_TP10069041 7">
        <a:dk1>
          <a:srgbClr val="694D2B"/>
        </a:dk1>
        <a:lt1>
          <a:srgbClr val="FFFFFF"/>
        </a:lt1>
        <a:dk2>
          <a:srgbClr val="5F5F5F"/>
        </a:dk2>
        <a:lt2>
          <a:srgbClr val="FCF3D0"/>
        </a:lt2>
        <a:accent1>
          <a:srgbClr val="AAAA9A"/>
        </a:accent1>
        <a:accent2>
          <a:srgbClr val="424E49"/>
        </a:accent2>
        <a:accent3>
          <a:srgbClr val="B6B6B6"/>
        </a:accent3>
        <a:accent4>
          <a:srgbClr val="DADADA"/>
        </a:accent4>
        <a:accent5>
          <a:srgbClr val="D2D2CA"/>
        </a:accent5>
        <a:accent6>
          <a:srgbClr val="3B4641"/>
        </a:accent6>
        <a:hlink>
          <a:srgbClr val="D9B945"/>
        </a:hlink>
        <a:folHlink>
          <a:srgbClr val="93928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mboo2_TP10069041">
  <a:themeElements>
    <a:clrScheme name="Bamboo2_TP10069041 1">
      <a:dk1>
        <a:srgbClr val="333333"/>
      </a:dk1>
      <a:lt1>
        <a:srgbClr val="E5EEDA"/>
      </a:lt1>
      <a:dk2>
        <a:srgbClr val="425032"/>
      </a:dk2>
      <a:lt2>
        <a:srgbClr val="B2C29C"/>
      </a:lt2>
      <a:accent1>
        <a:srgbClr val="8CC6CA"/>
      </a:accent1>
      <a:accent2>
        <a:srgbClr val="D5E3C3"/>
      </a:accent2>
      <a:accent3>
        <a:srgbClr val="F0F5EA"/>
      </a:accent3>
      <a:accent4>
        <a:srgbClr val="2A2A2A"/>
      </a:accent4>
      <a:accent5>
        <a:srgbClr val="C5DFE1"/>
      </a:accent5>
      <a:accent6>
        <a:srgbClr val="C1CEB0"/>
      </a:accent6>
      <a:hlink>
        <a:srgbClr val="B89040"/>
      </a:hlink>
      <a:folHlink>
        <a:srgbClr val="FFFFFF"/>
      </a:folHlink>
    </a:clrScheme>
    <a:fontScheme name="Bamboo2_TP10069041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Bamboo2_TP10069041 1">
        <a:dk1>
          <a:srgbClr val="333333"/>
        </a:dk1>
        <a:lt1>
          <a:srgbClr val="E5EEDA"/>
        </a:lt1>
        <a:dk2>
          <a:srgbClr val="425032"/>
        </a:dk2>
        <a:lt2>
          <a:srgbClr val="B2C29C"/>
        </a:lt2>
        <a:accent1>
          <a:srgbClr val="8CC6CA"/>
        </a:accent1>
        <a:accent2>
          <a:srgbClr val="D5E3C3"/>
        </a:accent2>
        <a:accent3>
          <a:srgbClr val="F0F5EA"/>
        </a:accent3>
        <a:accent4>
          <a:srgbClr val="2A2A2A"/>
        </a:accent4>
        <a:accent5>
          <a:srgbClr val="C5DFE1"/>
        </a:accent5>
        <a:accent6>
          <a:srgbClr val="C1CEB0"/>
        </a:accent6>
        <a:hlink>
          <a:srgbClr val="B8904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mboo2_TP10069041 2">
        <a:dk1>
          <a:srgbClr val="333333"/>
        </a:dk1>
        <a:lt1>
          <a:srgbClr val="9AAF7D"/>
        </a:lt1>
        <a:dk2>
          <a:srgbClr val="425032"/>
        </a:dk2>
        <a:lt2>
          <a:srgbClr val="5C6254"/>
        </a:lt2>
        <a:accent1>
          <a:srgbClr val="A8C1C6"/>
        </a:accent1>
        <a:accent2>
          <a:srgbClr val="8DA56D"/>
        </a:accent2>
        <a:accent3>
          <a:srgbClr val="CAD4BF"/>
        </a:accent3>
        <a:accent4>
          <a:srgbClr val="2A2A2A"/>
        </a:accent4>
        <a:accent5>
          <a:srgbClr val="D1DDDF"/>
        </a:accent5>
        <a:accent6>
          <a:srgbClr val="7F9562"/>
        </a:accent6>
        <a:hlink>
          <a:srgbClr val="D3781D"/>
        </a:hlink>
        <a:folHlink>
          <a:srgbClr val="D4D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mboo2_TP1006904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mboo2_TP10069041 4">
        <a:dk1>
          <a:srgbClr val="694D2B"/>
        </a:dk1>
        <a:lt1>
          <a:srgbClr val="FFFFFF"/>
        </a:lt1>
        <a:dk2>
          <a:srgbClr val="99703F"/>
        </a:dk2>
        <a:lt2>
          <a:srgbClr val="FCF3D0"/>
        </a:lt2>
        <a:accent1>
          <a:srgbClr val="E9947D"/>
        </a:accent1>
        <a:accent2>
          <a:srgbClr val="8F693B"/>
        </a:accent2>
        <a:accent3>
          <a:srgbClr val="CABBAF"/>
        </a:accent3>
        <a:accent4>
          <a:srgbClr val="DADADA"/>
        </a:accent4>
        <a:accent5>
          <a:srgbClr val="F2C8BF"/>
        </a:accent5>
        <a:accent6>
          <a:srgbClr val="815E35"/>
        </a:accent6>
        <a:hlink>
          <a:srgbClr val="CDAE6F"/>
        </a:hlink>
        <a:folHlink>
          <a:srgbClr val="BF956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mboo2_TP10069041 5">
        <a:dk1>
          <a:srgbClr val="694D2B"/>
        </a:dk1>
        <a:lt1>
          <a:srgbClr val="E5D5C1"/>
        </a:lt1>
        <a:dk2>
          <a:srgbClr val="333333"/>
        </a:dk2>
        <a:lt2>
          <a:srgbClr val="BD9361"/>
        </a:lt2>
        <a:accent1>
          <a:srgbClr val="E9947D"/>
        </a:accent1>
        <a:accent2>
          <a:srgbClr val="DDC6AB"/>
        </a:accent2>
        <a:accent3>
          <a:srgbClr val="F0E7DD"/>
        </a:accent3>
        <a:accent4>
          <a:srgbClr val="594023"/>
        </a:accent4>
        <a:accent5>
          <a:srgbClr val="F2C8BF"/>
        </a:accent5>
        <a:accent6>
          <a:srgbClr val="C8B39B"/>
        </a:accent6>
        <a:hlink>
          <a:srgbClr val="A19E37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mboo2_TP10069041 6">
        <a:dk1>
          <a:srgbClr val="694D2B"/>
        </a:dk1>
        <a:lt1>
          <a:srgbClr val="FFFFFF"/>
        </a:lt1>
        <a:dk2>
          <a:srgbClr val="333333"/>
        </a:dk2>
        <a:lt2>
          <a:srgbClr val="BD9361"/>
        </a:lt2>
        <a:accent1>
          <a:srgbClr val="F4CABE"/>
        </a:accent1>
        <a:accent2>
          <a:srgbClr val="F5EEE7"/>
        </a:accent2>
        <a:accent3>
          <a:srgbClr val="FFFFFF"/>
        </a:accent3>
        <a:accent4>
          <a:srgbClr val="594023"/>
        </a:accent4>
        <a:accent5>
          <a:srgbClr val="F8E1DB"/>
        </a:accent5>
        <a:accent6>
          <a:srgbClr val="DED8D1"/>
        </a:accent6>
        <a:hlink>
          <a:srgbClr val="A19E37"/>
        </a:hlink>
        <a:folHlink>
          <a:srgbClr val="DCC4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mboo2_TP10069041 7">
        <a:dk1>
          <a:srgbClr val="694D2B"/>
        </a:dk1>
        <a:lt1>
          <a:srgbClr val="FFFFFF"/>
        </a:lt1>
        <a:dk2>
          <a:srgbClr val="5F5F5F"/>
        </a:dk2>
        <a:lt2>
          <a:srgbClr val="FCF3D0"/>
        </a:lt2>
        <a:accent1>
          <a:srgbClr val="AAAA9A"/>
        </a:accent1>
        <a:accent2>
          <a:srgbClr val="424E49"/>
        </a:accent2>
        <a:accent3>
          <a:srgbClr val="B6B6B6"/>
        </a:accent3>
        <a:accent4>
          <a:srgbClr val="DADADA"/>
        </a:accent4>
        <a:accent5>
          <a:srgbClr val="D2D2CA"/>
        </a:accent5>
        <a:accent6>
          <a:srgbClr val="3B4641"/>
        </a:accent6>
        <a:hlink>
          <a:srgbClr val="D9B945"/>
        </a:hlink>
        <a:folHlink>
          <a:srgbClr val="93928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amboo2_TP10069041">
  <a:themeElements>
    <a:clrScheme name="2_Bamboo2_TP10069041 1">
      <a:dk1>
        <a:srgbClr val="333333"/>
      </a:dk1>
      <a:lt1>
        <a:srgbClr val="E5EEDA"/>
      </a:lt1>
      <a:dk2>
        <a:srgbClr val="425032"/>
      </a:dk2>
      <a:lt2>
        <a:srgbClr val="B2C29C"/>
      </a:lt2>
      <a:accent1>
        <a:srgbClr val="8CC6CA"/>
      </a:accent1>
      <a:accent2>
        <a:srgbClr val="D5E3C3"/>
      </a:accent2>
      <a:accent3>
        <a:srgbClr val="F0F5EA"/>
      </a:accent3>
      <a:accent4>
        <a:srgbClr val="2A2A2A"/>
      </a:accent4>
      <a:accent5>
        <a:srgbClr val="C5DFE1"/>
      </a:accent5>
      <a:accent6>
        <a:srgbClr val="C1CEB0"/>
      </a:accent6>
      <a:hlink>
        <a:srgbClr val="B89040"/>
      </a:hlink>
      <a:folHlink>
        <a:srgbClr val="FFFFFF"/>
      </a:folHlink>
    </a:clrScheme>
    <a:fontScheme name="2_Bamboo2_TP10069041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2_Bamboo2_TP10069041 1">
        <a:dk1>
          <a:srgbClr val="333333"/>
        </a:dk1>
        <a:lt1>
          <a:srgbClr val="E5EEDA"/>
        </a:lt1>
        <a:dk2>
          <a:srgbClr val="425032"/>
        </a:dk2>
        <a:lt2>
          <a:srgbClr val="B2C29C"/>
        </a:lt2>
        <a:accent1>
          <a:srgbClr val="8CC6CA"/>
        </a:accent1>
        <a:accent2>
          <a:srgbClr val="D5E3C3"/>
        </a:accent2>
        <a:accent3>
          <a:srgbClr val="F0F5EA"/>
        </a:accent3>
        <a:accent4>
          <a:srgbClr val="2A2A2A"/>
        </a:accent4>
        <a:accent5>
          <a:srgbClr val="C5DFE1"/>
        </a:accent5>
        <a:accent6>
          <a:srgbClr val="C1CEB0"/>
        </a:accent6>
        <a:hlink>
          <a:srgbClr val="B8904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amboo2_TP10069041 2">
        <a:dk1>
          <a:srgbClr val="333333"/>
        </a:dk1>
        <a:lt1>
          <a:srgbClr val="9AAF7D"/>
        </a:lt1>
        <a:dk2>
          <a:srgbClr val="425032"/>
        </a:dk2>
        <a:lt2>
          <a:srgbClr val="5C6254"/>
        </a:lt2>
        <a:accent1>
          <a:srgbClr val="A8C1C6"/>
        </a:accent1>
        <a:accent2>
          <a:srgbClr val="8DA56D"/>
        </a:accent2>
        <a:accent3>
          <a:srgbClr val="CAD4BF"/>
        </a:accent3>
        <a:accent4>
          <a:srgbClr val="2A2A2A"/>
        </a:accent4>
        <a:accent5>
          <a:srgbClr val="D1DDDF"/>
        </a:accent5>
        <a:accent6>
          <a:srgbClr val="7F9562"/>
        </a:accent6>
        <a:hlink>
          <a:srgbClr val="D3781D"/>
        </a:hlink>
        <a:folHlink>
          <a:srgbClr val="D4D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amboo2_TP1006904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amboo2_TP10069041 4">
        <a:dk1>
          <a:srgbClr val="694D2B"/>
        </a:dk1>
        <a:lt1>
          <a:srgbClr val="FFFFFF"/>
        </a:lt1>
        <a:dk2>
          <a:srgbClr val="99703F"/>
        </a:dk2>
        <a:lt2>
          <a:srgbClr val="FCF3D0"/>
        </a:lt2>
        <a:accent1>
          <a:srgbClr val="E9947D"/>
        </a:accent1>
        <a:accent2>
          <a:srgbClr val="8F693B"/>
        </a:accent2>
        <a:accent3>
          <a:srgbClr val="CABBAF"/>
        </a:accent3>
        <a:accent4>
          <a:srgbClr val="DADADA"/>
        </a:accent4>
        <a:accent5>
          <a:srgbClr val="F2C8BF"/>
        </a:accent5>
        <a:accent6>
          <a:srgbClr val="815E35"/>
        </a:accent6>
        <a:hlink>
          <a:srgbClr val="CDAE6F"/>
        </a:hlink>
        <a:folHlink>
          <a:srgbClr val="BF956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amboo2_TP10069041 5">
        <a:dk1>
          <a:srgbClr val="694D2B"/>
        </a:dk1>
        <a:lt1>
          <a:srgbClr val="E5D5C1"/>
        </a:lt1>
        <a:dk2>
          <a:srgbClr val="333333"/>
        </a:dk2>
        <a:lt2>
          <a:srgbClr val="BD9361"/>
        </a:lt2>
        <a:accent1>
          <a:srgbClr val="E9947D"/>
        </a:accent1>
        <a:accent2>
          <a:srgbClr val="DDC6AB"/>
        </a:accent2>
        <a:accent3>
          <a:srgbClr val="F0E7DD"/>
        </a:accent3>
        <a:accent4>
          <a:srgbClr val="594023"/>
        </a:accent4>
        <a:accent5>
          <a:srgbClr val="F2C8BF"/>
        </a:accent5>
        <a:accent6>
          <a:srgbClr val="C8B39B"/>
        </a:accent6>
        <a:hlink>
          <a:srgbClr val="A19E37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amboo2_TP10069041 6">
        <a:dk1>
          <a:srgbClr val="694D2B"/>
        </a:dk1>
        <a:lt1>
          <a:srgbClr val="FFFFFF"/>
        </a:lt1>
        <a:dk2>
          <a:srgbClr val="333333"/>
        </a:dk2>
        <a:lt2>
          <a:srgbClr val="BD9361"/>
        </a:lt2>
        <a:accent1>
          <a:srgbClr val="F4CABE"/>
        </a:accent1>
        <a:accent2>
          <a:srgbClr val="F5EEE7"/>
        </a:accent2>
        <a:accent3>
          <a:srgbClr val="FFFFFF"/>
        </a:accent3>
        <a:accent4>
          <a:srgbClr val="594023"/>
        </a:accent4>
        <a:accent5>
          <a:srgbClr val="F8E1DB"/>
        </a:accent5>
        <a:accent6>
          <a:srgbClr val="DED8D1"/>
        </a:accent6>
        <a:hlink>
          <a:srgbClr val="A19E37"/>
        </a:hlink>
        <a:folHlink>
          <a:srgbClr val="DCC4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amboo2_TP10069041 7">
        <a:dk1>
          <a:srgbClr val="694D2B"/>
        </a:dk1>
        <a:lt1>
          <a:srgbClr val="FFFFFF"/>
        </a:lt1>
        <a:dk2>
          <a:srgbClr val="5F5F5F"/>
        </a:dk2>
        <a:lt2>
          <a:srgbClr val="FCF3D0"/>
        </a:lt2>
        <a:accent1>
          <a:srgbClr val="AAAA9A"/>
        </a:accent1>
        <a:accent2>
          <a:srgbClr val="424E49"/>
        </a:accent2>
        <a:accent3>
          <a:srgbClr val="B6B6B6"/>
        </a:accent3>
        <a:accent4>
          <a:srgbClr val="DADADA"/>
        </a:accent4>
        <a:accent5>
          <a:srgbClr val="D2D2CA"/>
        </a:accent5>
        <a:accent6>
          <a:srgbClr val="3B4641"/>
        </a:accent6>
        <a:hlink>
          <a:srgbClr val="D9B945"/>
        </a:hlink>
        <a:folHlink>
          <a:srgbClr val="93928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BALLOONS_TP10203757">
  <a:themeElements>
    <a:clrScheme name="1_BALLOONS_TP10203757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1_BALLOONS_TP10203757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BALLOONS_TP10203757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LOONS_TP10203757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LOONS_TP10203757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LOONS_TP10203757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LOONS_TP10203757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LOONS_TP10203757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ALLOONS_TP10203757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ALLOONS_TP10203757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ALLOONS_TP10203757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氣球設計範本">
  <a:themeElements>
    <a:clrScheme name="氣球設計範本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氣球設計範本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氣球設計範本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氣球設計範本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氣球設計範本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氣球設計範本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氣球設計範本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氣球設計範本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氣球設計範本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氣球設計範本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氣球設計範本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Bamboo2_TP10069041">
  <a:themeElements>
    <a:clrScheme name="3_Bamboo2_TP10069041 1">
      <a:dk1>
        <a:srgbClr val="333333"/>
      </a:dk1>
      <a:lt1>
        <a:srgbClr val="E5EEDA"/>
      </a:lt1>
      <a:dk2>
        <a:srgbClr val="425032"/>
      </a:dk2>
      <a:lt2>
        <a:srgbClr val="B2C29C"/>
      </a:lt2>
      <a:accent1>
        <a:srgbClr val="8CC6CA"/>
      </a:accent1>
      <a:accent2>
        <a:srgbClr val="D5E3C3"/>
      </a:accent2>
      <a:accent3>
        <a:srgbClr val="F0F5EA"/>
      </a:accent3>
      <a:accent4>
        <a:srgbClr val="2A2A2A"/>
      </a:accent4>
      <a:accent5>
        <a:srgbClr val="C5DFE1"/>
      </a:accent5>
      <a:accent6>
        <a:srgbClr val="C1CEB0"/>
      </a:accent6>
      <a:hlink>
        <a:srgbClr val="B89040"/>
      </a:hlink>
      <a:folHlink>
        <a:srgbClr val="FFFFFF"/>
      </a:folHlink>
    </a:clrScheme>
    <a:fontScheme name="3_Bamboo2_TP10069041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3_Bamboo2_TP10069041 1">
        <a:dk1>
          <a:srgbClr val="333333"/>
        </a:dk1>
        <a:lt1>
          <a:srgbClr val="E5EEDA"/>
        </a:lt1>
        <a:dk2>
          <a:srgbClr val="425032"/>
        </a:dk2>
        <a:lt2>
          <a:srgbClr val="B2C29C"/>
        </a:lt2>
        <a:accent1>
          <a:srgbClr val="8CC6CA"/>
        </a:accent1>
        <a:accent2>
          <a:srgbClr val="D5E3C3"/>
        </a:accent2>
        <a:accent3>
          <a:srgbClr val="F0F5EA"/>
        </a:accent3>
        <a:accent4>
          <a:srgbClr val="2A2A2A"/>
        </a:accent4>
        <a:accent5>
          <a:srgbClr val="C5DFE1"/>
        </a:accent5>
        <a:accent6>
          <a:srgbClr val="C1CEB0"/>
        </a:accent6>
        <a:hlink>
          <a:srgbClr val="B8904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amboo2_TP10069041 2">
        <a:dk1>
          <a:srgbClr val="333333"/>
        </a:dk1>
        <a:lt1>
          <a:srgbClr val="9AAF7D"/>
        </a:lt1>
        <a:dk2>
          <a:srgbClr val="425032"/>
        </a:dk2>
        <a:lt2>
          <a:srgbClr val="5C6254"/>
        </a:lt2>
        <a:accent1>
          <a:srgbClr val="A8C1C6"/>
        </a:accent1>
        <a:accent2>
          <a:srgbClr val="8DA56D"/>
        </a:accent2>
        <a:accent3>
          <a:srgbClr val="CAD4BF"/>
        </a:accent3>
        <a:accent4>
          <a:srgbClr val="2A2A2A"/>
        </a:accent4>
        <a:accent5>
          <a:srgbClr val="D1DDDF"/>
        </a:accent5>
        <a:accent6>
          <a:srgbClr val="7F9562"/>
        </a:accent6>
        <a:hlink>
          <a:srgbClr val="D3781D"/>
        </a:hlink>
        <a:folHlink>
          <a:srgbClr val="D4D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amboo2_TP1006904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amboo2_TP10069041 4">
        <a:dk1>
          <a:srgbClr val="694D2B"/>
        </a:dk1>
        <a:lt1>
          <a:srgbClr val="FFFFFF"/>
        </a:lt1>
        <a:dk2>
          <a:srgbClr val="99703F"/>
        </a:dk2>
        <a:lt2>
          <a:srgbClr val="FCF3D0"/>
        </a:lt2>
        <a:accent1>
          <a:srgbClr val="E9947D"/>
        </a:accent1>
        <a:accent2>
          <a:srgbClr val="8F693B"/>
        </a:accent2>
        <a:accent3>
          <a:srgbClr val="CABBAF"/>
        </a:accent3>
        <a:accent4>
          <a:srgbClr val="DADADA"/>
        </a:accent4>
        <a:accent5>
          <a:srgbClr val="F2C8BF"/>
        </a:accent5>
        <a:accent6>
          <a:srgbClr val="815E35"/>
        </a:accent6>
        <a:hlink>
          <a:srgbClr val="CDAE6F"/>
        </a:hlink>
        <a:folHlink>
          <a:srgbClr val="BF956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Bamboo2_TP10069041 5">
        <a:dk1>
          <a:srgbClr val="694D2B"/>
        </a:dk1>
        <a:lt1>
          <a:srgbClr val="E5D5C1"/>
        </a:lt1>
        <a:dk2>
          <a:srgbClr val="333333"/>
        </a:dk2>
        <a:lt2>
          <a:srgbClr val="BD9361"/>
        </a:lt2>
        <a:accent1>
          <a:srgbClr val="E9947D"/>
        </a:accent1>
        <a:accent2>
          <a:srgbClr val="DDC6AB"/>
        </a:accent2>
        <a:accent3>
          <a:srgbClr val="F0E7DD"/>
        </a:accent3>
        <a:accent4>
          <a:srgbClr val="594023"/>
        </a:accent4>
        <a:accent5>
          <a:srgbClr val="F2C8BF"/>
        </a:accent5>
        <a:accent6>
          <a:srgbClr val="C8B39B"/>
        </a:accent6>
        <a:hlink>
          <a:srgbClr val="A19E37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amboo2_TP10069041 6">
        <a:dk1>
          <a:srgbClr val="694D2B"/>
        </a:dk1>
        <a:lt1>
          <a:srgbClr val="FFFFFF"/>
        </a:lt1>
        <a:dk2>
          <a:srgbClr val="333333"/>
        </a:dk2>
        <a:lt2>
          <a:srgbClr val="BD9361"/>
        </a:lt2>
        <a:accent1>
          <a:srgbClr val="F4CABE"/>
        </a:accent1>
        <a:accent2>
          <a:srgbClr val="F5EEE7"/>
        </a:accent2>
        <a:accent3>
          <a:srgbClr val="FFFFFF"/>
        </a:accent3>
        <a:accent4>
          <a:srgbClr val="594023"/>
        </a:accent4>
        <a:accent5>
          <a:srgbClr val="F8E1DB"/>
        </a:accent5>
        <a:accent6>
          <a:srgbClr val="DED8D1"/>
        </a:accent6>
        <a:hlink>
          <a:srgbClr val="A19E37"/>
        </a:hlink>
        <a:folHlink>
          <a:srgbClr val="DCC4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amboo2_TP10069041 7">
        <a:dk1>
          <a:srgbClr val="694D2B"/>
        </a:dk1>
        <a:lt1>
          <a:srgbClr val="FFFFFF"/>
        </a:lt1>
        <a:dk2>
          <a:srgbClr val="5F5F5F"/>
        </a:dk2>
        <a:lt2>
          <a:srgbClr val="FCF3D0"/>
        </a:lt2>
        <a:accent1>
          <a:srgbClr val="AAAA9A"/>
        </a:accent1>
        <a:accent2>
          <a:srgbClr val="424E49"/>
        </a:accent2>
        <a:accent3>
          <a:srgbClr val="B6B6B6"/>
        </a:accent3>
        <a:accent4>
          <a:srgbClr val="DADADA"/>
        </a:accent4>
        <a:accent5>
          <a:srgbClr val="D2D2CA"/>
        </a:accent5>
        <a:accent6>
          <a:srgbClr val="3B4641"/>
        </a:accent6>
        <a:hlink>
          <a:srgbClr val="D9B945"/>
        </a:hlink>
        <a:folHlink>
          <a:srgbClr val="93928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Academic_ID01">
  <a:themeElements>
    <a:clrScheme name="Academic_ID01 1">
      <a:dk1>
        <a:srgbClr val="000000"/>
      </a:dk1>
      <a:lt1>
        <a:srgbClr val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FFFFFF"/>
      </a:accent3>
      <a:accent4>
        <a:srgbClr val="000000"/>
      </a:accent4>
      <a:accent5>
        <a:srgbClr val="BACDD4"/>
      </a:accent5>
      <a:accent6>
        <a:srgbClr val="B99E08"/>
      </a:accent6>
      <a:hlink>
        <a:srgbClr val="00C8C3"/>
      </a:hlink>
      <a:folHlink>
        <a:srgbClr val="A116E0"/>
      </a:folHlink>
    </a:clrScheme>
    <a:fontScheme name="Academic_ID01">
      <a:majorFont>
        <a:latin typeface="Franklin Gothic Medium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Academic_ID01 1">
        <a:dk1>
          <a:srgbClr val="000000"/>
        </a:dk1>
        <a:lt1>
          <a:srgbClr val="FFFFFF"/>
        </a:lt1>
        <a:dk2>
          <a:srgbClr val="3B3B3B"/>
        </a:dk2>
        <a:lt2>
          <a:srgbClr val="D4D2D0"/>
        </a:lt2>
        <a:accent1>
          <a:srgbClr val="6EA0B0"/>
        </a:accent1>
        <a:accent2>
          <a:srgbClr val="CCAF0A"/>
        </a:accent2>
        <a:accent3>
          <a:srgbClr val="FFFFFF"/>
        </a:accent3>
        <a:accent4>
          <a:srgbClr val="000000"/>
        </a:accent4>
        <a:accent5>
          <a:srgbClr val="BACDD4"/>
        </a:accent5>
        <a:accent6>
          <a:srgbClr val="B99E08"/>
        </a:accent6>
        <a:hlink>
          <a:srgbClr val="00C8C3"/>
        </a:hlink>
        <a:folHlink>
          <a:srgbClr val="A116E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MSC_MS_EA_Academic_ID01">
  <a:themeElements>
    <a:clrScheme name="MSC_MS_EA_Academic_ID01 1">
      <a:dk1>
        <a:srgbClr val="000000"/>
      </a:dk1>
      <a:lt1>
        <a:srgbClr val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FFFFFF"/>
      </a:accent3>
      <a:accent4>
        <a:srgbClr val="000000"/>
      </a:accent4>
      <a:accent5>
        <a:srgbClr val="BACDD4"/>
      </a:accent5>
      <a:accent6>
        <a:srgbClr val="B99E08"/>
      </a:accent6>
      <a:hlink>
        <a:srgbClr val="00C8C3"/>
      </a:hlink>
      <a:folHlink>
        <a:srgbClr val="A116E0"/>
      </a:folHlink>
    </a:clrScheme>
    <a:fontScheme name="MSC_MS_EA_Academic_ID01">
      <a:majorFont>
        <a:latin typeface="Franklin Gothic Medium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MSC_MS_EA_Academic_ID01 1">
        <a:dk1>
          <a:srgbClr val="000000"/>
        </a:dk1>
        <a:lt1>
          <a:srgbClr val="FFFFFF"/>
        </a:lt1>
        <a:dk2>
          <a:srgbClr val="3B3B3B"/>
        </a:dk2>
        <a:lt2>
          <a:srgbClr val="D4D2D0"/>
        </a:lt2>
        <a:accent1>
          <a:srgbClr val="6EA0B0"/>
        </a:accent1>
        <a:accent2>
          <a:srgbClr val="CCAF0A"/>
        </a:accent2>
        <a:accent3>
          <a:srgbClr val="FFFFFF"/>
        </a:accent3>
        <a:accent4>
          <a:srgbClr val="000000"/>
        </a:accent4>
        <a:accent5>
          <a:srgbClr val="BACDD4"/>
        </a:accent5>
        <a:accent6>
          <a:srgbClr val="B99E08"/>
        </a:accent6>
        <a:hlink>
          <a:srgbClr val="00C8C3"/>
        </a:hlink>
        <a:folHlink>
          <a:srgbClr val="A116E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竹子 2 設計範本</Template>
  <TotalTime>2370</TotalTime>
  <Words>6803</Words>
  <Application>Microsoft Office PowerPoint</Application>
  <PresentationFormat>如螢幕大小 (4:3)</PresentationFormat>
  <Paragraphs>998</Paragraphs>
  <Slides>54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8</vt:i4>
      </vt:variant>
      <vt:variant>
        <vt:lpstr>投影片標題</vt:lpstr>
      </vt:variant>
      <vt:variant>
        <vt:i4>54</vt:i4>
      </vt:variant>
    </vt:vector>
  </HeadingPairs>
  <TitlesOfParts>
    <vt:vector size="70" baseType="lpstr">
      <vt:lpstr>新細明體</vt:lpstr>
      <vt:lpstr>標楷體</vt:lpstr>
      <vt:lpstr>Brush Script MT</vt:lpstr>
      <vt:lpstr>Calibri</vt:lpstr>
      <vt:lpstr>Franklin Gothic Medium</vt:lpstr>
      <vt:lpstr>Palatino Linotype</vt:lpstr>
      <vt:lpstr>Times New Roman</vt:lpstr>
      <vt:lpstr>Verdana</vt:lpstr>
      <vt:lpstr>1_Bamboo2_TP10069041</vt:lpstr>
      <vt:lpstr>Bamboo2_TP10069041</vt:lpstr>
      <vt:lpstr>2_Bamboo2_TP10069041</vt:lpstr>
      <vt:lpstr>1_BALLOONS_TP10203757</vt:lpstr>
      <vt:lpstr>氣球設計範本</vt:lpstr>
      <vt:lpstr>3_Bamboo2_TP10069041</vt:lpstr>
      <vt:lpstr>Academic_ID01</vt:lpstr>
      <vt:lpstr>MSC_MS_EA_Academic_ID01</vt:lpstr>
      <vt:lpstr>臺北市103至107學年度公私立高中職校務暨專業類科 評鑑實施計畫</vt:lpstr>
      <vt:lpstr>目   錄</vt:lpstr>
      <vt:lpstr>目   錄</vt:lpstr>
      <vt:lpstr>PowerPoint 簡報</vt:lpstr>
      <vt:lpstr>計畫特色(1/2)</vt:lpstr>
      <vt:lpstr>計畫特色(2/2)</vt:lpstr>
      <vt:lpstr>PowerPoint 簡報</vt:lpstr>
      <vt:lpstr>依據及計畫目的</vt:lpstr>
      <vt:lpstr>單位及實施對象</vt:lpstr>
      <vt:lpstr>評鑑組織</vt:lpstr>
      <vt:lpstr>評鑑範疇及項目內容(1/3)</vt:lpstr>
      <vt:lpstr>評鑑範疇及項目內容(2/3)</vt:lpstr>
      <vt:lpstr>評鑑範疇及項目內容(3/3)</vt:lpstr>
      <vt:lpstr>實施方式(1/4)</vt:lpstr>
      <vt:lpstr>實施方式(2/4)</vt:lpstr>
      <vt:lpstr>實施方式(3/4)</vt:lpstr>
      <vt:lpstr>實施方式(4/4)</vt:lpstr>
      <vt:lpstr>評鑑結果評定與呈現(1/2)</vt:lpstr>
      <vt:lpstr>評鑑結果評定與呈現(2/2)</vt:lpstr>
      <vt:lpstr>評鑑結果之審議程序</vt:lpstr>
      <vt:lpstr>評鑑結果之公布、獎勵與運用(1/3)</vt:lpstr>
      <vt:lpstr>評鑑結果之公布、獎勵與運用(2/3)</vt:lpstr>
      <vt:lpstr>評鑑結果之公布、獎勵與運用(3/3)</vt:lpstr>
      <vt:lpstr>評鑑倫理(1/2)</vt:lpstr>
      <vt:lpstr>評鑑倫理(2/2)</vt:lpstr>
      <vt:lpstr>PowerPoint 簡報</vt:lpstr>
      <vt:lpstr>校務評鑑訪視流程表</vt:lpstr>
      <vt:lpstr>專業類科評鑑訪視流程表</vt:lpstr>
      <vt:lpstr>PowerPoint 簡報</vt:lpstr>
      <vt:lpstr>向度一 學校領導與行政管理</vt:lpstr>
      <vt:lpstr>向度二 課程發展與評鑑運用</vt:lpstr>
      <vt:lpstr>向度三 教師教學與專業發展</vt:lpstr>
      <vt:lpstr>向度三 教師教學與專業發展</vt:lpstr>
      <vt:lpstr>向度四 學生學習與成效表現</vt:lpstr>
      <vt:lpstr>向度五 學生事務與公民素養</vt:lpstr>
      <vt:lpstr>向度五 學生事務與公民素養</vt:lpstr>
      <vt:lpstr>向度六 學生輔導與特殊教育</vt:lpstr>
      <vt:lpstr>向度六學生輔導與特殊教育</vt:lpstr>
      <vt:lpstr>向度七 校園營造與資源統整</vt:lpstr>
      <vt:lpstr>向度八 董事會設置與經營</vt:lpstr>
      <vt:lpstr>向度八 董事會設置與經營</vt:lpstr>
      <vt:lpstr>向度九 實習輔導與產業合作</vt:lpstr>
      <vt:lpstr>向度九 實習輔導與產業合作</vt:lpstr>
      <vt:lpstr>各向度教育政策具體量化效標</vt:lpstr>
      <vt:lpstr>專業類科評鑑指標(1/8)</vt:lpstr>
      <vt:lpstr>專業類科評鑑指標(2/8)</vt:lpstr>
      <vt:lpstr>專業類科評鑑指標(3/8)</vt:lpstr>
      <vt:lpstr>專業類科評鑑指標(4/8)</vt:lpstr>
      <vt:lpstr>專業類科評鑑指標(5/8)</vt:lpstr>
      <vt:lpstr>專業類科評鑑指標(6/8)</vt:lpstr>
      <vt:lpstr>專業類科評鑑指標(7/8)</vt:lpstr>
      <vt:lpstr>專業類科評鑑指標(8/8)</vt:lpstr>
      <vt:lpstr>107學年度指標修正說明</vt:lpstr>
      <vt:lpstr>~The End~ 感謝您的參與聆聽!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向度一</dc:title>
  <dc:creator>Abbie</dc:creator>
  <cp:lastModifiedBy>king</cp:lastModifiedBy>
  <cp:revision>315</cp:revision>
  <cp:lastPrinted>2018-05-11T09:56:46Z</cp:lastPrinted>
  <dcterms:created xsi:type="dcterms:W3CDTF">2013-02-04T14:21:03Z</dcterms:created>
  <dcterms:modified xsi:type="dcterms:W3CDTF">2018-10-23T03:27:01Z</dcterms:modified>
</cp:coreProperties>
</file>