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4"/>
  </p:notesMasterIdLst>
  <p:handoutMasterIdLst>
    <p:handoutMasterId r:id="rId35"/>
  </p:handoutMasterIdLst>
  <p:sldIdLst>
    <p:sldId id="274" r:id="rId2"/>
    <p:sldId id="290" r:id="rId3"/>
    <p:sldId id="259" r:id="rId4"/>
    <p:sldId id="260" r:id="rId5"/>
    <p:sldId id="261" r:id="rId6"/>
    <p:sldId id="262" r:id="rId7"/>
    <p:sldId id="263" r:id="rId8"/>
    <p:sldId id="277" r:id="rId9"/>
    <p:sldId id="278" r:id="rId10"/>
    <p:sldId id="285" r:id="rId11"/>
    <p:sldId id="286" r:id="rId12"/>
    <p:sldId id="279" r:id="rId13"/>
    <p:sldId id="287" r:id="rId14"/>
    <p:sldId id="280" r:id="rId15"/>
    <p:sldId id="281" r:id="rId16"/>
    <p:sldId id="264" r:id="rId17"/>
    <p:sldId id="282" r:id="rId18"/>
    <p:sldId id="265" r:id="rId19"/>
    <p:sldId id="266" r:id="rId20"/>
    <p:sldId id="275" r:id="rId21"/>
    <p:sldId id="283" r:id="rId22"/>
    <p:sldId id="276" r:id="rId23"/>
    <p:sldId id="284" r:id="rId24"/>
    <p:sldId id="267" r:id="rId25"/>
    <p:sldId id="288" r:id="rId26"/>
    <p:sldId id="289" r:id="rId27"/>
    <p:sldId id="268" r:id="rId28"/>
    <p:sldId id="269" r:id="rId29"/>
    <p:sldId id="270" r:id="rId30"/>
    <p:sldId id="271" r:id="rId31"/>
    <p:sldId id="272" r:id="rId32"/>
    <p:sldId id="273" r:id="rId33"/>
  </p:sldIdLst>
  <p:sldSz cx="9144000" cy="6858000" type="screen4x3"/>
  <p:notesSz cx="9939338" cy="68072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8000"/>
    <a:srgbClr val="FF9900"/>
    <a:srgbClr val="9C4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69" d="100"/>
          <a:sy n="69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56A6B-E3B4-409B-926A-713EA55D2B60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30284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C7FF9-CF15-46AE-9265-474C6A4291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467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D0F67-B3D3-4E8D-A59E-9F89E4B3611F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48167-D05A-4DDE-8660-F30F476EC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374F1-98B9-449D-B15F-FD840D1582D3}" type="datetime1">
              <a:rPr lang="zh-TW" altLang="en-US" smtClean="0"/>
              <a:t>2018/10/23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3E358-842B-4A22-AE53-EB3EC8E647BC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34623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CCB2-DD96-4BB8-A214-49509F870067}" type="datetime1">
              <a:rPr lang="zh-TW" altLang="en-US" smtClean="0"/>
              <a:t>2018/10/23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01711-274C-40B6-8128-CDE21DEA5637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72458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6CE1-BC85-4B27-B2F4-BF430B2B7320}" type="datetime1">
              <a:rPr lang="zh-TW" altLang="en-US" smtClean="0"/>
              <a:t>2018/10/23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FED94-0FCB-4F1F-B910-5FC44CF6EB41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88229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55BD-D041-41F3-A5F7-71D30257EFBE}" type="datetime1">
              <a:rPr lang="zh-TW" altLang="en-US" smtClean="0"/>
              <a:t>2018/10/23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E4544-73E7-4912-94E8-BEA3BC633569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36285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F1FA-AFE3-40D6-9834-5921A5710AFE}" type="datetime1">
              <a:rPr lang="zh-TW" altLang="en-US" smtClean="0"/>
              <a:t>2018/10/23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06F7-A030-47C5-BEA8-F78B96D6E52B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91092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27F9A-AA2C-4D81-8422-7520F4B892F4}" type="datetime1">
              <a:rPr lang="zh-TW" altLang="en-US" smtClean="0"/>
              <a:t>2018/10/23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631DD-14CE-4EC3-8A49-23C89892121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5634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16DE-73B6-4990-8486-FF601C3DBCE0}" type="datetime1">
              <a:rPr lang="zh-TW" altLang="en-US" smtClean="0"/>
              <a:t>2018/10/23</a:t>
            </a:fld>
            <a:endParaRPr lang="fr-CA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B398F-75F4-42BD-AEA6-C0AD0793B7F8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01248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B1AD-0217-4147-BD00-626388DBE9D9}" type="datetime1">
              <a:rPr lang="zh-TW" altLang="en-US" smtClean="0"/>
              <a:t>2018/10/23</a:t>
            </a:fld>
            <a:endParaRPr lang="fr-CA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F46D5-CDD7-48AD-81B1-1999761A9EF7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91239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C0BB-D782-4862-881D-62E9830A405B}" type="datetime1">
              <a:rPr lang="zh-TW" altLang="en-US" smtClean="0"/>
              <a:t>2018/10/23</a:t>
            </a:fld>
            <a:endParaRPr lang="fr-CA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ADF2B-F7F5-4CDA-985A-D9AC78000B22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74922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3450-EC68-4730-9155-AAC0A29C3AB0}" type="datetime1">
              <a:rPr lang="zh-TW" altLang="en-US" smtClean="0"/>
              <a:t>2018/10/23</a:t>
            </a:fld>
            <a:endParaRPr lang="fr-CA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E1FF1-1CD6-4320-B535-63B95896BDAE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32530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5D45-BF84-4A57-B7DD-E76AD2CAC1D0}" type="datetime1">
              <a:rPr lang="zh-TW" altLang="en-US" smtClean="0"/>
              <a:t>2018/10/23</a:t>
            </a:fld>
            <a:endParaRPr lang="fr-CA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49A40-E0B2-4980-8198-404F87C16385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44058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0FEE-9157-434A-9B4E-2B061783005E}" type="datetime1">
              <a:rPr lang="zh-TW" altLang="en-US" smtClean="0"/>
              <a:t>2018/10/23</a:t>
            </a:fld>
            <a:endParaRPr lang="fr-CA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87730-994D-4AD4-802F-DE4BD1FB1BAE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417704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A423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BADED61-9441-4F31-8B92-3218A83742E2}" type="datetime1">
              <a:rPr lang="zh-TW" altLang="en-US" smtClean="0"/>
              <a:t>2018/10/23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3A423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A4230"/>
                </a:solidFill>
                <a:latin typeface="Calibri" pitchFamily="34" charset="0"/>
              </a:defRPr>
            </a:lvl1pPr>
          </a:lstStyle>
          <a:p>
            <a:fld id="{0879CFD9-6F34-4FB9-9E42-D722E0D000E2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ln w="1905">
            <a:solidFill>
              <a:schemeClr val="tx1">
                <a:lumMod val="85000"/>
                <a:lumOff val="15000"/>
              </a:schemeClr>
            </a:solidFill>
          </a:ln>
          <a:solidFill>
            <a:srgbClr val="0D0D0D"/>
          </a:solidFill>
          <a:effectLst>
            <a:outerShdw blurRad="25400" dist="25400" dir="2700000" algn="tl" rotWithShape="0">
              <a:schemeClr val="bg1">
                <a:lumMod val="95000"/>
                <a:alpha val="80000"/>
              </a:schemeClr>
            </a:outerShdw>
          </a:effectLst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b="1" kern="1200">
          <a:solidFill>
            <a:srgbClr val="161514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161514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161514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161514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61514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28082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altLang="zh-TW" sz="4800" dirty="0" smtClean="0">
                <a:solidFill>
                  <a:srgbClr val="C00000"/>
                </a:solidFill>
              </a:rPr>
              <a:t>臺北市</a:t>
            </a:r>
            <a:r>
              <a:rPr lang="en-US" altLang="zh-TW" sz="4800" dirty="0" smtClean="0">
                <a:solidFill>
                  <a:srgbClr val="C00000"/>
                </a:solidFill>
              </a:rPr>
              <a:t>103</a:t>
            </a:r>
            <a:r>
              <a:rPr altLang="zh-TW" sz="4800" dirty="0" smtClean="0">
                <a:solidFill>
                  <a:srgbClr val="C00000"/>
                </a:solidFill>
              </a:rPr>
              <a:t>至</a:t>
            </a:r>
            <a:r>
              <a:rPr lang="en-US" altLang="zh-TW" sz="4800" dirty="0" smtClean="0">
                <a:solidFill>
                  <a:srgbClr val="C00000"/>
                </a:solidFill>
              </a:rPr>
              <a:t>107</a:t>
            </a:r>
            <a:r>
              <a:rPr altLang="zh-TW" sz="4800" dirty="0" smtClean="0">
                <a:solidFill>
                  <a:srgbClr val="C00000"/>
                </a:solidFill>
              </a:rPr>
              <a:t>學年度</a:t>
            </a:r>
            <a:r>
              <a:rPr sz="4800" dirty="0" smtClean="0">
                <a:solidFill>
                  <a:srgbClr val="C00000"/>
                </a:solidFill>
              </a:rPr>
              <a:t>公私立高中職校務暨專業類科</a:t>
            </a:r>
            <a:r>
              <a:rPr lang="zh-TW" altLang="en-US" sz="4800" dirty="0" smtClean="0">
                <a:solidFill>
                  <a:srgbClr val="C00000"/>
                </a:solidFill>
              </a:rPr>
              <a:t>評鑑</a:t>
            </a:r>
            <a:r>
              <a:rPr lang="en-US" altLang="zh-TW" sz="4800" dirty="0" smtClean="0">
                <a:solidFill>
                  <a:srgbClr val="C00000"/>
                </a:solidFill>
              </a:rPr>
              <a:t/>
            </a:r>
            <a:br>
              <a:rPr lang="en-US" altLang="zh-TW" sz="4800" dirty="0" smtClean="0">
                <a:solidFill>
                  <a:srgbClr val="C00000"/>
                </a:solidFill>
              </a:rPr>
            </a:br>
            <a:r>
              <a:rPr lang="en-US" altLang="zh-TW" sz="4800" dirty="0" smtClean="0">
                <a:solidFill>
                  <a:srgbClr val="C00000"/>
                </a:solidFill>
              </a:rPr>
              <a:t/>
            </a:r>
            <a:br>
              <a:rPr lang="en-US" altLang="zh-TW" sz="4800" dirty="0" smtClean="0">
                <a:solidFill>
                  <a:srgbClr val="C00000"/>
                </a:solidFill>
              </a:rPr>
            </a:b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</a:rPr>
              <a:t> </a:t>
            </a:r>
            <a:r>
              <a:rPr lang="zh-TW" altLang="en-US" sz="4800" dirty="0" smtClean="0">
                <a:solidFill>
                  <a:srgbClr val="C00000"/>
                </a:solidFill>
                <a:latin typeface="標楷體" pitchFamily="65" charset="-120"/>
              </a:rPr>
              <a:t>自評報告撰寫方式與格式</a:t>
            </a:r>
            <a:endParaRPr sz="4800" dirty="0" smtClean="0">
              <a:solidFill>
                <a:srgbClr val="C00000"/>
              </a:solidFill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4187825"/>
            <a:ext cx="8229600" cy="2336800"/>
          </a:xfrm>
        </p:spPr>
        <p:txBody>
          <a:bodyPr/>
          <a:lstStyle/>
          <a:p>
            <a:pPr indent="0" algn="ctr" eaLnBrk="1" hangingPunct="1">
              <a:buFontTx/>
              <a:buNone/>
              <a:defRPr/>
            </a:pP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臺北市立大學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indent="0" algn="ctr" eaLnBrk="1" hangingPunct="1">
              <a:buFontTx/>
              <a:buNone/>
              <a:defRPr/>
            </a:pP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教育行政與評鑑研究所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indent="0" algn="ctr" eaLnBrk="1" hangingPunct="1">
              <a:buFontTx/>
              <a:buNone/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丁一顧  教授、何希慧  教授</a:t>
            </a:r>
            <a:endParaRPr lang="zh-TW" altLang="zh-TW" dirty="0" smtClean="0">
              <a:solidFill>
                <a:schemeClr val="tx1"/>
              </a:solidFill>
              <a:latin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1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學生與教師基本資料</a:t>
            </a:r>
            <a:endParaRPr lang="zh-TW" altLang="en-US" dirty="0"/>
          </a:p>
        </p:txBody>
      </p:sp>
      <p:pic>
        <p:nvPicPr>
          <p:cNvPr id="11267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642350" cy="5113337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10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學生與教師基本資料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11</a:t>
            </a:fld>
            <a:endParaRPr lang="fr-CA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6752"/>
            <a:ext cx="88392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bg2">
                    <a:lumMod val="1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建築空間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資源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315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326438" cy="5184775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12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4. </a:t>
            </a:r>
            <a:r>
              <a:rPr lang="zh-TW" altLang="en-US" dirty="0" smtClean="0"/>
              <a:t>圖書資源</a:t>
            </a:r>
            <a:endParaRPr lang="zh-TW" altLang="en-US" dirty="0"/>
          </a:p>
        </p:txBody>
      </p:sp>
      <p:pic>
        <p:nvPicPr>
          <p:cNvPr id="14339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0938"/>
            <a:ext cx="8197850" cy="2087562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13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5.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經費專案補助</a:t>
            </a:r>
            <a:endParaRPr lang="zh-TW" altLang="en-US" dirty="0"/>
          </a:p>
        </p:txBody>
      </p:sp>
      <p:pic>
        <p:nvPicPr>
          <p:cNvPr id="15363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844675"/>
            <a:ext cx="8366125" cy="3640138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14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6.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無障礙設施資源</a:t>
            </a:r>
            <a:endParaRPr lang="zh-TW" altLang="en-US" dirty="0"/>
          </a:p>
        </p:txBody>
      </p:sp>
      <p:pic>
        <p:nvPicPr>
          <p:cNvPr id="16387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3450"/>
            <a:ext cx="8229600" cy="3319463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15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-267" y="-648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66FF"/>
                </a:solidFill>
              </a:rPr>
              <a:t>三、自我</a:t>
            </a:r>
            <a:r>
              <a:rPr lang="zh-TW" altLang="en-US" dirty="0">
                <a:solidFill>
                  <a:srgbClr val="0066FF"/>
                </a:solidFill>
              </a:rPr>
              <a:t>校務</a:t>
            </a:r>
            <a:r>
              <a:rPr lang="zh-TW" altLang="en-US" dirty="0" smtClean="0">
                <a:solidFill>
                  <a:srgbClr val="0066FF"/>
                </a:solidFill>
              </a:rPr>
              <a:t>評鑑報告</a:t>
            </a:r>
            <a:endParaRPr lang="zh-TW" altLang="en-US" sz="3500" dirty="0" smtClean="0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kumimoji="1"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kumimoji="1"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學校領導與行政管理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kumimoji="1"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kumimoji="1"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課程發展與評鑑運用</a:t>
            </a:r>
            <a:endParaRPr kumimoji="1" lang="en-US" altLang="zh-TW" b="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kumimoji="1"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3.</a:t>
            </a:r>
            <a:r>
              <a:rPr kumimoji="1" lang="zh-TW" altLang="en-US" b="0" dirty="0">
                <a:solidFill>
                  <a:schemeClr val="bg2">
                    <a:lumMod val="10000"/>
                  </a:schemeClr>
                </a:solidFill>
              </a:rPr>
              <a:t>教師教學與專業</a:t>
            </a:r>
            <a:r>
              <a:rPr kumimoji="1"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發展</a:t>
            </a:r>
            <a:endParaRPr kumimoji="1" lang="en-US" altLang="zh-TW" b="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kumimoji="1"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4.</a:t>
            </a:r>
            <a:r>
              <a:rPr kumimoji="1"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學生學習與成效表現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kumimoji="1"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5.</a:t>
            </a:r>
            <a:r>
              <a:rPr kumimoji="1" lang="zh-TW" altLang="en-US" b="0" dirty="0">
                <a:solidFill>
                  <a:schemeClr val="bg2">
                    <a:lumMod val="10000"/>
                  </a:schemeClr>
                </a:solidFill>
              </a:rPr>
              <a:t>學生事務與公民</a:t>
            </a:r>
            <a:r>
              <a:rPr kumimoji="1"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素養</a:t>
            </a:r>
            <a:endParaRPr kumimoji="1" lang="en-US" altLang="zh-TW" b="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kumimoji="1"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6.</a:t>
            </a:r>
            <a:r>
              <a:rPr kumimoji="1"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學生輔導與特殊教育</a:t>
            </a:r>
            <a:endParaRPr kumimoji="1" lang="en-US" altLang="zh-TW" b="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kumimoji="1"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7.</a:t>
            </a:r>
            <a:r>
              <a:rPr kumimoji="1" lang="zh-TW" altLang="en-US" b="0" dirty="0">
                <a:solidFill>
                  <a:schemeClr val="bg2">
                    <a:lumMod val="10000"/>
                  </a:schemeClr>
                </a:solidFill>
              </a:rPr>
              <a:t>校園營造與資源</a:t>
            </a:r>
            <a:r>
              <a:rPr kumimoji="1"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統整</a:t>
            </a:r>
            <a:endParaRPr kumimoji="1" lang="en-US" altLang="zh-TW" b="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kumimoji="1"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8.</a:t>
            </a:r>
            <a:r>
              <a:rPr kumimoji="1"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董事會設置與</a:t>
            </a:r>
            <a:r>
              <a:rPr kumimoji="1" lang="zh-TW" altLang="en-US" b="0" dirty="0">
                <a:solidFill>
                  <a:schemeClr val="bg2">
                    <a:lumMod val="10000"/>
                  </a:schemeClr>
                </a:solidFill>
              </a:rPr>
              <a:t>經營</a:t>
            </a:r>
            <a:r>
              <a:rPr kumimoji="1" lang="en-US" altLang="zh-TW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dirty="0" smtClean="0">
                <a:solidFill>
                  <a:srgbClr val="FF0000"/>
                </a:solidFill>
              </a:rPr>
              <a:t>私校適用</a:t>
            </a:r>
            <a:r>
              <a:rPr kumimoji="1" lang="en-US" altLang="zh-TW" dirty="0" smtClean="0">
                <a:solidFill>
                  <a:srgbClr val="FF000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kumimoji="1" lang="en-US" altLang="zh-TW" b="0" dirty="0" smtClean="0">
                <a:solidFill>
                  <a:schemeClr val="tx1"/>
                </a:solidFill>
              </a:rPr>
              <a:t>9.</a:t>
            </a:r>
            <a:r>
              <a:rPr kumimoji="1" lang="zh-TW" altLang="en-US" b="0" dirty="0" smtClean="0">
                <a:solidFill>
                  <a:schemeClr val="tx1"/>
                </a:solidFill>
              </a:rPr>
              <a:t>實習輔導與產業合作</a:t>
            </a:r>
            <a:endParaRPr lang="zh-TW" altLang="en-US" b="0" dirty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16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例子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5400"/>
            <a:ext cx="8712968" cy="53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17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66FF"/>
                </a:solidFill>
              </a:rPr>
              <a:t>三、自我校務評鑑報告</a:t>
            </a:r>
            <a:r>
              <a:rPr lang="en-US" altLang="zh-TW" dirty="0">
                <a:solidFill>
                  <a:srgbClr val="0066FF"/>
                </a:solidFill>
              </a:rPr>
              <a:t>~</a:t>
            </a:r>
            <a:br>
              <a:rPr lang="en-US" altLang="zh-TW" dirty="0">
                <a:solidFill>
                  <a:srgbClr val="0066FF"/>
                </a:solidFill>
              </a:rPr>
            </a:br>
            <a:r>
              <a:rPr lang="zh-TW" altLang="en-US" dirty="0">
                <a:solidFill>
                  <a:srgbClr val="0066FF"/>
                </a:solidFill>
              </a:rPr>
              <a:t>        學校的特色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別校沒有，本校有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—</a:t>
            </a:r>
            <a:r>
              <a:rPr lang="zh-TW" altLang="en-US" dirty="0" smtClean="0">
                <a:solidFill>
                  <a:srgbClr val="3333CC"/>
                </a:solidFill>
              </a:rPr>
              <a:t>創新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別校也有，本校做得更好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—</a:t>
            </a:r>
            <a:r>
              <a:rPr lang="zh-TW" altLang="en-US" dirty="0" smtClean="0">
                <a:solidFill>
                  <a:srgbClr val="3333CC"/>
                </a:solidFill>
              </a:rPr>
              <a:t>績優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3.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本項已經成為本校的傳統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—</a:t>
            </a:r>
            <a:r>
              <a:rPr lang="zh-TW" altLang="en-US" dirty="0" smtClean="0">
                <a:solidFill>
                  <a:srgbClr val="3333CC"/>
                </a:solidFill>
              </a:rPr>
              <a:t>文化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4.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相較於本校其他項目，本項最好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—</a:t>
            </a:r>
            <a:r>
              <a:rPr lang="zh-TW" altLang="en-US" dirty="0" smtClean="0">
                <a:solidFill>
                  <a:srgbClr val="3333CC"/>
                </a:solidFill>
              </a:rPr>
              <a:t>比較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5.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本項是學校經營的核心項目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—</a:t>
            </a:r>
            <a:r>
              <a:rPr lang="zh-TW" altLang="en-US" dirty="0" smtClean="0">
                <a:solidFill>
                  <a:srgbClr val="3333CC"/>
                </a:solidFill>
              </a:rPr>
              <a:t>核心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6.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校外人員對本項的評價最高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—</a:t>
            </a:r>
            <a:r>
              <a:rPr lang="zh-TW" altLang="en-US" dirty="0" smtClean="0">
                <a:solidFill>
                  <a:srgbClr val="3333CC"/>
                </a:solidFill>
              </a:rPr>
              <a:t>聲望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7.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校內人員對本項感到最滿意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—</a:t>
            </a:r>
            <a:r>
              <a:rPr lang="zh-TW" altLang="en-US" dirty="0" smtClean="0">
                <a:solidFill>
                  <a:srgbClr val="3333CC"/>
                </a:solidFill>
              </a:rPr>
              <a:t>滿意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18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66FF"/>
                </a:solidFill>
              </a:rPr>
              <a:t>三、自我校務評鑑報告</a:t>
            </a:r>
            <a:r>
              <a:rPr lang="en-US" altLang="zh-TW" dirty="0">
                <a:solidFill>
                  <a:srgbClr val="0066FF"/>
                </a:solidFill>
              </a:rPr>
              <a:t>~</a:t>
            </a:r>
            <a:br>
              <a:rPr lang="en-US" altLang="zh-TW" dirty="0">
                <a:solidFill>
                  <a:srgbClr val="0066FF"/>
                </a:solidFill>
              </a:rPr>
            </a:br>
            <a:r>
              <a:rPr lang="zh-TW" altLang="en-US" dirty="0">
                <a:solidFill>
                  <a:srgbClr val="0066FF"/>
                </a:solidFill>
              </a:rPr>
              <a:t>        問題及改進方式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全校性的困難。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針對困難學校進行改善的策略或方式。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3.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建議以學校未來發展為主。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19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    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壹、自我評鑑期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程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貳、自我評鑑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步驟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參、自我評鑑報告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格式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肆、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自我評鑑報告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撰寫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要點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伍、自我評鑑報告交件期限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2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7697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66FF"/>
                </a:solidFill>
              </a:rPr>
              <a:t>四、專業類科自我評鑑報告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/>
              <a:t>科培育目標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/>
              <a:t>科師資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/>
              <a:t>科課程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/>
              <a:t>科教學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/>
              <a:t>科儀器設施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/>
              <a:t>科行政管理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/>
              <a:t>科績效表現、特色與其他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20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例子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5698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21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66FF"/>
                </a:solidFill>
              </a:rPr>
              <a:t>五、附表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TW" altLang="en-US" sz="2000" dirty="0" smtClean="0"/>
              <a:t>附表</a:t>
            </a:r>
            <a:r>
              <a:rPr lang="en-US" altLang="zh-TW" sz="2000" dirty="0" smtClean="0"/>
              <a:t>1 </a:t>
            </a:r>
            <a:r>
              <a:rPr lang="zh-TW" altLang="en-US" sz="2000" dirty="0" smtClean="0"/>
              <a:t>科培育目標分析表 </a:t>
            </a:r>
            <a:endParaRPr lang="en-US" altLang="zh-TW" sz="2000" dirty="0" smtClean="0"/>
          </a:p>
          <a:p>
            <a:pPr marL="0" indent="0">
              <a:buFontTx/>
              <a:buNone/>
              <a:defRPr/>
            </a:pPr>
            <a:r>
              <a:rPr lang="zh-TW" altLang="en-US" sz="2000" dirty="0" smtClean="0"/>
              <a:t>附表</a:t>
            </a:r>
            <a:r>
              <a:rPr lang="en-US" altLang="zh-TW" sz="2000" dirty="0" smtClean="0"/>
              <a:t>2 </a:t>
            </a:r>
            <a:r>
              <a:rPr lang="zh-TW" altLang="en-US" sz="2000" dirty="0" smtClean="0"/>
              <a:t>科學生進路分析表</a:t>
            </a:r>
            <a:endParaRPr lang="en-US" altLang="zh-TW" sz="2000" dirty="0" smtClean="0"/>
          </a:p>
          <a:p>
            <a:pPr marL="0" indent="0">
              <a:buFontTx/>
              <a:buNone/>
              <a:defRPr/>
            </a:pPr>
            <a:r>
              <a:rPr lang="zh-TW" altLang="en-US" sz="2000" dirty="0" smtClean="0"/>
              <a:t>附表</a:t>
            </a:r>
            <a:r>
              <a:rPr lang="en-US" altLang="zh-TW" sz="2000" dirty="0" smtClean="0"/>
              <a:t>3 </a:t>
            </a:r>
            <a:r>
              <a:rPr lang="zh-TW" altLang="en-US" sz="2000" dirty="0" smtClean="0"/>
              <a:t>科教師基本資料表</a:t>
            </a:r>
            <a:endParaRPr lang="en-US" altLang="zh-TW" sz="2000" dirty="0" smtClean="0"/>
          </a:p>
          <a:p>
            <a:pPr marL="0" indent="0">
              <a:buFontTx/>
              <a:buNone/>
              <a:defRPr/>
            </a:pPr>
            <a:r>
              <a:rPr lang="zh-TW" altLang="en-US" sz="2000" dirty="0" smtClean="0"/>
              <a:t>附表</a:t>
            </a:r>
            <a:r>
              <a:rPr lang="en-US" altLang="zh-TW" sz="2000" dirty="0" smtClean="0"/>
              <a:t>4 </a:t>
            </a:r>
            <a:r>
              <a:rPr lang="zh-TW" altLang="en-US" sz="2000" dirty="0" smtClean="0"/>
              <a:t>科專、兼任教師專長基本資料與授課情形一覽表</a:t>
            </a:r>
            <a:endParaRPr lang="en-US" altLang="zh-TW" sz="2000" dirty="0" smtClean="0"/>
          </a:p>
          <a:p>
            <a:pPr marL="0" indent="0">
              <a:buFontTx/>
              <a:buNone/>
              <a:defRPr/>
            </a:pPr>
            <a:r>
              <a:rPr lang="zh-TW" altLang="en-US" sz="2000" dirty="0" smtClean="0"/>
              <a:t>附表</a:t>
            </a:r>
            <a:r>
              <a:rPr lang="en-US" altLang="zh-TW" sz="2000" dirty="0" smtClean="0"/>
              <a:t>5 </a:t>
            </a:r>
            <a:r>
              <a:rPr lang="zh-TW" altLang="en-US" sz="2000" dirty="0" smtClean="0"/>
              <a:t>科教師進修研習與業界參訪項目及時數統計表</a:t>
            </a:r>
            <a:endParaRPr lang="en-US" altLang="zh-TW" sz="2000" dirty="0" smtClean="0"/>
          </a:p>
          <a:p>
            <a:pPr marL="0" indent="0">
              <a:buFontTx/>
              <a:buNone/>
              <a:defRPr/>
            </a:pPr>
            <a:r>
              <a:rPr lang="zh-TW" altLang="en-US" sz="2000" dirty="0" smtClean="0"/>
              <a:t>附表</a:t>
            </a:r>
            <a:r>
              <a:rPr lang="en-US" altLang="zh-TW" sz="2000" dirty="0" smtClean="0"/>
              <a:t>6 </a:t>
            </a:r>
            <a:r>
              <a:rPr lang="zh-TW" altLang="en-US" sz="2000" dirty="0" smtClean="0"/>
              <a:t>科教師教學檔案</a:t>
            </a:r>
            <a:endParaRPr lang="en-US" altLang="zh-TW" sz="2000" dirty="0" smtClean="0"/>
          </a:p>
          <a:p>
            <a:pPr marL="0" indent="0">
              <a:buFontTx/>
              <a:buNone/>
              <a:defRPr/>
            </a:pPr>
            <a:r>
              <a:rPr lang="zh-TW" altLang="en-US" sz="2000" dirty="0" smtClean="0"/>
              <a:t>附表</a:t>
            </a:r>
            <a:r>
              <a:rPr lang="en-US" altLang="zh-TW" sz="2000" dirty="0" smtClean="0"/>
              <a:t>7 </a:t>
            </a:r>
            <a:r>
              <a:rPr lang="zh-TW" altLang="en-US" sz="2000" dirty="0" smtClean="0"/>
              <a:t>科實習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驗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場所╱專業教室設施調查表</a:t>
            </a:r>
            <a:endParaRPr lang="en-US" altLang="zh-TW" sz="2000" dirty="0" smtClean="0"/>
          </a:p>
          <a:p>
            <a:pPr marL="0" indent="0">
              <a:buFontTx/>
              <a:buNone/>
              <a:defRPr/>
            </a:pPr>
            <a:r>
              <a:rPr lang="zh-TW" altLang="en-US" sz="2000" dirty="0" smtClean="0"/>
              <a:t>附表</a:t>
            </a:r>
            <a:r>
              <a:rPr lang="en-US" altLang="zh-TW" sz="2000" dirty="0" smtClean="0"/>
              <a:t>8 </a:t>
            </a:r>
            <a:r>
              <a:rPr lang="zh-TW" altLang="en-US" sz="2000" dirty="0" smtClean="0"/>
              <a:t>科實習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驗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場所╱專業教室儀器設備調查表</a:t>
            </a:r>
            <a:endParaRPr lang="en-US" altLang="zh-TW" sz="2000" dirty="0" smtClean="0"/>
          </a:p>
          <a:p>
            <a:pPr marL="0" indent="0">
              <a:buFontTx/>
              <a:buNone/>
              <a:defRPr/>
            </a:pPr>
            <a:r>
              <a:rPr lang="zh-TW" altLang="en-US" sz="2000" dirty="0" smtClean="0"/>
              <a:t>附表</a:t>
            </a:r>
            <a:r>
              <a:rPr lang="en-US" altLang="zh-TW" sz="2000" dirty="0" smtClean="0"/>
              <a:t>9 </a:t>
            </a:r>
            <a:r>
              <a:rPr lang="zh-TW" altLang="en-US" sz="2000" dirty="0" smtClean="0"/>
              <a:t>科主任專業素養概況表</a:t>
            </a:r>
            <a:endParaRPr lang="en-US" altLang="zh-TW" sz="2000" dirty="0" smtClean="0"/>
          </a:p>
          <a:p>
            <a:pPr marL="0" indent="0">
              <a:buFontTx/>
              <a:buNone/>
              <a:defRPr/>
            </a:pPr>
            <a:r>
              <a:rPr lang="zh-TW" altLang="en-US" sz="2000" dirty="0" smtClean="0"/>
              <a:t>附表</a:t>
            </a:r>
            <a:r>
              <a:rPr lang="en-US" altLang="zh-TW" sz="2000" dirty="0" smtClean="0"/>
              <a:t>10 </a:t>
            </a:r>
            <a:r>
              <a:rPr lang="zh-TW" altLang="en-US" sz="2000" dirty="0" smtClean="0"/>
              <a:t>各科經費分配數額表</a:t>
            </a:r>
            <a:endParaRPr lang="en-US" altLang="zh-TW" sz="2000" dirty="0" smtClean="0"/>
          </a:p>
          <a:p>
            <a:pPr marL="0" indent="0">
              <a:buFontTx/>
              <a:buNone/>
              <a:defRPr/>
            </a:pPr>
            <a:r>
              <a:rPr lang="zh-TW" altLang="en-US" sz="2000" dirty="0" smtClean="0"/>
              <a:t>附表</a:t>
            </a:r>
            <a:r>
              <a:rPr lang="en-US" altLang="zh-TW" sz="2000" dirty="0" smtClean="0"/>
              <a:t>11 </a:t>
            </a:r>
            <a:r>
              <a:rPr lang="zh-TW" altLang="en-US" sz="2000" dirty="0" smtClean="0"/>
              <a:t>科辦理重點教育政策一覽表</a:t>
            </a:r>
            <a:endParaRPr lang="en-US" altLang="zh-TW" sz="2000" dirty="0" smtClean="0"/>
          </a:p>
          <a:p>
            <a:pPr marL="0" indent="0">
              <a:buFontTx/>
              <a:buNone/>
              <a:defRPr/>
            </a:pPr>
            <a:r>
              <a:rPr lang="zh-TW" altLang="en-US" sz="2000" dirty="0" smtClean="0"/>
              <a:t>附表</a:t>
            </a:r>
            <a:r>
              <a:rPr lang="en-US" altLang="zh-TW" sz="2000" dirty="0" smtClean="0"/>
              <a:t>12 </a:t>
            </a:r>
            <a:r>
              <a:rPr lang="zh-TW" altLang="en-US" sz="2000" dirty="0" smtClean="0"/>
              <a:t>科產學資源交流執行成果統計表</a:t>
            </a:r>
            <a:endParaRPr lang="en-US" altLang="zh-TW" sz="2000" dirty="0" smtClean="0"/>
          </a:p>
          <a:p>
            <a:pPr marL="0" indent="0">
              <a:buFontTx/>
              <a:buNone/>
              <a:defRPr/>
            </a:pPr>
            <a:r>
              <a:rPr lang="zh-TW" altLang="en-US" sz="2000" dirty="0" smtClean="0"/>
              <a:t>附表</a:t>
            </a:r>
            <a:r>
              <a:rPr lang="en-US" altLang="zh-TW" sz="2000" dirty="0" smtClean="0"/>
              <a:t>13 </a:t>
            </a:r>
            <a:r>
              <a:rPr lang="zh-TW" altLang="en-US" sz="2000" dirty="0" smtClean="0"/>
              <a:t>科學生取得技能檢定證照統計表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22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例子</a:t>
            </a:r>
            <a:endParaRPr lang="zh-TW" altLang="en-US" dirty="0"/>
          </a:p>
        </p:txBody>
      </p:sp>
      <p:pic>
        <p:nvPicPr>
          <p:cNvPr id="24579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785225" cy="4192587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23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0" y="-1675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、自我評鑑報告格式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lnSpc>
                <a:spcPts val="45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報告格式範例如手冊所附。</a:t>
            </a:r>
          </a:p>
          <a:p>
            <a:pPr eaLnBrk="1" fontAlgn="auto" hangingPunct="1">
              <a:lnSpc>
                <a:spcPts val="45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zh-TW" altLang="en-US" b="0" dirty="0" smtClean="0">
                <a:solidFill>
                  <a:srgbClr val="FF0000"/>
                </a:solidFill>
              </a:rPr>
              <a:t>數位空白格式，請上本所網頁下載。</a:t>
            </a:r>
            <a:endParaRPr lang="en-US" altLang="zh-TW" b="0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ts val="45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b="0" dirty="0" smtClean="0">
                <a:solidFill>
                  <a:schemeClr val="tx1"/>
                </a:solidFill>
              </a:rPr>
              <a:t>3.</a:t>
            </a:r>
            <a:r>
              <a:rPr lang="zh-TW" altLang="en-US" b="0" dirty="0" smtClean="0">
                <a:solidFill>
                  <a:schemeClr val="tx1"/>
                </a:solidFill>
              </a:rPr>
              <a:t>本所網頁</a:t>
            </a:r>
            <a:r>
              <a:rPr lang="en-US" altLang="zh-TW" b="0" dirty="0" smtClean="0">
                <a:solidFill>
                  <a:schemeClr val="tx1"/>
                </a:solidFill>
              </a:rPr>
              <a:t>http</a:t>
            </a:r>
            <a:r>
              <a:rPr lang="en-US" altLang="zh-TW" b="0" dirty="0">
                <a:solidFill>
                  <a:schemeClr val="tx1"/>
                </a:solidFill>
              </a:rPr>
              <a:t>://adeva.utaipei.edu.tw/bin/home.php</a:t>
            </a:r>
            <a:endParaRPr lang="zh-TW" altLang="en-US" b="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24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、自我評鑑報告格式</a:t>
            </a:r>
            <a:endParaRPr lang="zh-TW" altLang="en-US" dirty="0"/>
          </a:p>
        </p:txBody>
      </p:sp>
      <p:pic>
        <p:nvPicPr>
          <p:cNvPr id="26627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r="2326"/>
          <a:stretch/>
        </p:blipFill>
        <p:spPr bwMode="auto">
          <a:xfrm>
            <a:off x="109960" y="1628775"/>
            <a:ext cx="8924081" cy="4459288"/>
          </a:xfrm>
        </p:spPr>
      </p:pic>
      <p:sp>
        <p:nvSpPr>
          <p:cNvPr id="5" name="矩形 4"/>
          <p:cNvSpPr/>
          <p:nvPr/>
        </p:nvSpPr>
        <p:spPr>
          <a:xfrm>
            <a:off x="6804025" y="5440363"/>
            <a:ext cx="2339975" cy="858837"/>
          </a:xfrm>
          <a:prstGeom prst="rect">
            <a:avLst/>
          </a:prstGeom>
          <a:noFill/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779912" y="6334780"/>
            <a:ext cx="536147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>
                <a:ln>
                  <a:solidFill>
                    <a:srgbClr val="FF0000"/>
                  </a:solidFill>
                </a:ln>
                <a:latin typeface="Arial" panose="020B0604020202020204" pitchFamily="34" charset="0"/>
              </a:rPr>
              <a:t>評鑑所網頁右方，點選高中評鑑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25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6145231"/>
            <a:ext cx="788436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>
                <a:ln>
                  <a:solidFill>
                    <a:srgbClr val="FF0000"/>
                  </a:solidFill>
                </a:ln>
                <a:solidFill>
                  <a:srgbClr val="3333CC"/>
                </a:solidFill>
                <a:latin typeface="Arial" panose="020B0604020202020204" pitchFamily="34" charset="0"/>
              </a:rPr>
              <a:t>說明會簡報與自評報告格式等相關資料皆可下載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26</a:t>
            </a:fld>
            <a:endParaRPr lang="fr-CA" altLang="zh-TW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01276" cy="5904656"/>
          </a:xfrm>
        </p:spPr>
      </p:pic>
      <p:sp>
        <p:nvSpPr>
          <p:cNvPr id="5" name="矩形 4"/>
          <p:cNvSpPr/>
          <p:nvPr/>
        </p:nvSpPr>
        <p:spPr>
          <a:xfrm>
            <a:off x="2195736" y="4005064"/>
            <a:ext cx="5688631" cy="201622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-9385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肆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自我評鑑報告撰寫要點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zh-TW" altLang="en-US" sz="4000" dirty="0" smtClean="0">
                <a:solidFill>
                  <a:srgbClr val="FF3300"/>
                </a:solidFill>
              </a:rPr>
              <a:t>（一）敘述及引用資料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自我評鑑報告均以現況作敘述。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需引用資料以</a:t>
            </a:r>
            <a:r>
              <a:rPr lang="en-US" altLang="zh-TW" dirty="0" smtClean="0">
                <a:solidFill>
                  <a:srgbClr val="00B050"/>
                </a:solidFill>
              </a:rPr>
              <a:t>106</a:t>
            </a:r>
            <a:r>
              <a:rPr lang="zh-TW" altLang="en-US" dirty="0" smtClean="0">
                <a:solidFill>
                  <a:srgbClr val="00B050"/>
                </a:solidFill>
              </a:rPr>
              <a:t>學年度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為主。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3.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若屬歷年度的資料則為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102~105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年度。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27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-648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肆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自我評鑑報告撰寫要點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zh-TW" altLang="en-US" sz="4000" dirty="0" smtClean="0">
                <a:solidFill>
                  <a:srgbClr val="FF3300"/>
                </a:solidFill>
                <a:latin typeface="標楷體" pitchFamily="65" charset="-120"/>
              </a:rPr>
              <a:t>（二）撰寫單位</a:t>
            </a:r>
          </a:p>
          <a:p>
            <a:pPr eaLnBrk="1" fontAlgn="auto" hangingPunct="1">
              <a:lnSpc>
                <a:spcPts val="45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以「規準」為撰寫單位，每一規準敘述包括簡短引言、現況敘述。</a:t>
            </a:r>
          </a:p>
          <a:p>
            <a:pPr eaLnBrk="1" fontAlgn="auto" hangingPunct="1">
              <a:lnSpc>
                <a:spcPts val="45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向度內的特色、問題及解決或改進，則以「向度」為撰寫單位。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28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肆、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自我評鑑報告撰寫要點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zh-TW" altLang="en-US" sz="3600" dirty="0" smtClean="0">
                <a:solidFill>
                  <a:srgbClr val="FF3300"/>
                </a:solidFill>
                <a:latin typeface="標楷體" pitchFamily="65" charset="-120"/>
              </a:rPr>
              <a:t>（三）撰寫要領</a:t>
            </a:r>
          </a:p>
          <a:p>
            <a:pPr eaLnBrk="1" fontAlgn="auto" hangingPunct="1">
              <a:lnSpc>
                <a:spcPts val="45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「</a:t>
            </a:r>
            <a:r>
              <a:rPr lang="zh-TW" altLang="en-US" b="0" dirty="0">
                <a:solidFill>
                  <a:schemeClr val="bg2">
                    <a:lumMod val="10000"/>
                  </a:schemeClr>
                </a:solidFill>
              </a:rPr>
              <a:t>規準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」內的現況敘述，包括規劃、執行、結果、回饋等部份。</a:t>
            </a:r>
          </a:p>
          <a:p>
            <a:pPr eaLnBrk="1" fontAlgn="auto" hangingPunct="1">
              <a:lnSpc>
                <a:spcPts val="45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撰寫時，請以一、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一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、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、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(1)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為序號。</a:t>
            </a:r>
          </a:p>
          <a:p>
            <a:pPr marL="263525" indent="-263525" eaLnBrk="1" fontAlgn="auto" hangingPunct="1">
              <a:lnSpc>
                <a:spcPts val="45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3.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學校發展特色，建議提出最重要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3-6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項即可，並有詳盡的說明。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29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壹、自我評鑑期程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0" dirty="0">
                <a:solidFill>
                  <a:schemeClr val="bg2">
                    <a:lumMod val="10000"/>
                  </a:schemeClr>
                </a:solidFill>
              </a:rPr>
              <a:t>民國</a:t>
            </a:r>
            <a:r>
              <a:rPr lang="en-US" altLang="zh-TW" b="0" dirty="0">
                <a:solidFill>
                  <a:schemeClr val="bg2">
                    <a:lumMod val="10000"/>
                  </a:schemeClr>
                </a:solidFill>
              </a:rPr>
              <a:t>103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年</a:t>
            </a: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10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月</a:t>
            </a:r>
            <a:r>
              <a:rPr lang="zh-TW" altLang="en-US" b="0" dirty="0">
                <a:solidFill>
                  <a:schemeClr val="bg2">
                    <a:lumMod val="10000"/>
                  </a:schemeClr>
                </a:solidFill>
              </a:rPr>
              <a:t>至民國</a:t>
            </a:r>
            <a:r>
              <a:rPr lang="en-US" altLang="zh-TW" b="0" dirty="0">
                <a:solidFill>
                  <a:schemeClr val="bg2">
                    <a:lumMod val="10000"/>
                  </a:schemeClr>
                </a:solidFill>
              </a:rPr>
              <a:t>107</a:t>
            </a:r>
            <a:r>
              <a:rPr lang="zh-TW" altLang="en-US" b="0" dirty="0">
                <a:solidFill>
                  <a:schemeClr val="bg2">
                    <a:lumMod val="10000"/>
                  </a:schemeClr>
                </a:solidFill>
              </a:rPr>
              <a:t>年</a:t>
            </a:r>
            <a:r>
              <a:rPr lang="en-US" altLang="zh-TW" b="0" dirty="0">
                <a:solidFill>
                  <a:schemeClr val="bg2">
                    <a:lumMod val="10000"/>
                  </a:schemeClr>
                </a:solidFill>
              </a:rPr>
              <a:t>7</a:t>
            </a:r>
            <a:r>
              <a:rPr lang="zh-TW" altLang="en-US" b="0" dirty="0">
                <a:solidFill>
                  <a:schemeClr val="bg2">
                    <a:lumMod val="10000"/>
                  </a:schemeClr>
                </a:solidFill>
              </a:rPr>
              <a:t>月止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。</a:t>
            </a:r>
            <a:endParaRPr lang="en-US" altLang="zh-TW" b="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zh-TW" b="0" dirty="0" smtClean="0">
                <a:solidFill>
                  <a:srgbClr val="00B050"/>
                </a:solidFill>
              </a:rPr>
              <a:t>107</a:t>
            </a:r>
            <a:r>
              <a:rPr lang="zh-TW" altLang="en-US" b="0" dirty="0" smtClean="0">
                <a:solidFill>
                  <a:srgbClr val="00B050"/>
                </a:solidFill>
              </a:rPr>
              <a:t>學年度學校自我評鑑時間為</a:t>
            </a:r>
            <a:r>
              <a:rPr lang="en-US" altLang="zh-TW" b="0" u="sng" dirty="0" smtClean="0">
                <a:solidFill>
                  <a:srgbClr val="00B050"/>
                </a:solidFill>
              </a:rPr>
              <a:t>107</a:t>
            </a:r>
            <a:r>
              <a:rPr lang="zh-TW" altLang="en-US" b="0" u="sng" dirty="0" smtClean="0">
                <a:solidFill>
                  <a:srgbClr val="00B050"/>
                </a:solidFill>
              </a:rPr>
              <a:t>年</a:t>
            </a:r>
            <a:r>
              <a:rPr lang="en-US" altLang="zh-TW" b="0" u="sng" dirty="0">
                <a:solidFill>
                  <a:srgbClr val="00B050"/>
                </a:solidFill>
              </a:rPr>
              <a:t>5</a:t>
            </a:r>
            <a:r>
              <a:rPr lang="zh-TW" altLang="en-US" b="0" u="sng" dirty="0" smtClean="0">
                <a:solidFill>
                  <a:srgbClr val="00B050"/>
                </a:solidFill>
              </a:rPr>
              <a:t>月至</a:t>
            </a:r>
            <a:r>
              <a:rPr lang="en-US" altLang="zh-TW" b="0" u="sng" dirty="0">
                <a:solidFill>
                  <a:srgbClr val="00B050"/>
                </a:solidFill>
              </a:rPr>
              <a:t>7</a:t>
            </a:r>
            <a:r>
              <a:rPr lang="zh-TW" altLang="en-US" b="0" u="sng" dirty="0" smtClean="0">
                <a:solidFill>
                  <a:srgbClr val="00B050"/>
                </a:solidFill>
              </a:rPr>
              <a:t>月。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3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711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肆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自我評鑑報告撰寫要點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indent="-442913" eaLnBrk="1" fontAlgn="auto" hangingPunct="1">
              <a:lnSpc>
                <a:spcPts val="45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</a:rPr>
              <a:t>4.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</a:rPr>
              <a:t>報告以團隊討論，分工撰寫、團隊修正定稿為佳。</a:t>
            </a:r>
          </a:p>
          <a:p>
            <a:pPr marL="442913" indent="-442913" eaLnBrk="1" fontAlgn="auto" hangingPunct="1">
              <a:lnSpc>
                <a:spcPts val="45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</a:rPr>
              <a:t>5.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</a:rPr>
              <a:t>先做自我評鑑再撰寫，才會言之有物。</a:t>
            </a:r>
          </a:p>
          <a:p>
            <a:pPr marL="442913" indent="-442913" eaLnBrk="1" fontAlgn="auto" hangingPunct="1">
              <a:lnSpc>
                <a:spcPts val="45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</a:rPr>
              <a:t>6.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</a:rPr>
              <a:t>宜對自我評鑑結果，提出改進策略或方案。</a:t>
            </a:r>
          </a:p>
          <a:p>
            <a:pPr marL="442913" indent="-442913" eaLnBrk="1" fontAlgn="auto" hangingPunct="1">
              <a:lnSpc>
                <a:spcPts val="45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</a:rPr>
              <a:t>7.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</a:rPr>
              <a:t>建議宜具體並以學校未來發展為主。</a:t>
            </a:r>
          </a:p>
          <a:p>
            <a:pPr marL="442913" indent="-442913" eaLnBrk="1" fontAlgn="auto" hangingPunct="1">
              <a:lnSpc>
                <a:spcPts val="4500"/>
              </a:lnSpc>
              <a:spcAft>
                <a:spcPts val="0"/>
              </a:spcAft>
              <a:defRPr/>
            </a:pPr>
            <a:endParaRPr lang="zh-TW" altLang="en-US" b="0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30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伍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自我評鑑報告交件期限</a:t>
            </a: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72385"/>
          </a:xfrm>
          <a:noFill/>
        </p:spPr>
        <p:txBody>
          <a:bodyPr>
            <a:noAutofit/>
          </a:bodyPr>
          <a:lstStyle/>
          <a:p>
            <a:pPr marL="514350" indent="-514350" eaLnBrk="1" fontAlgn="auto" hangingPunct="1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b="0" dirty="0" smtClean="0">
                <a:solidFill>
                  <a:srgbClr val="00B050"/>
                </a:solidFill>
              </a:rPr>
              <a:t>107</a:t>
            </a:r>
            <a:r>
              <a:rPr lang="zh-TW" altLang="en-US" b="0" dirty="0" smtClean="0">
                <a:solidFill>
                  <a:srgbClr val="00B050"/>
                </a:solidFill>
              </a:rPr>
              <a:t>學年度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接受訪視評鑑的學校，</a:t>
            </a:r>
            <a:r>
              <a:rPr lang="zh-TW" altLang="en-US" b="0" dirty="0">
                <a:solidFill>
                  <a:schemeClr val="bg2">
                    <a:lumMod val="10000"/>
                  </a:schemeClr>
                </a:solidFill>
              </a:rPr>
              <a:t>在</a:t>
            </a:r>
            <a:r>
              <a:rPr lang="en-US" altLang="zh-TW" b="0" u="sng" dirty="0" smtClean="0">
                <a:solidFill>
                  <a:srgbClr val="00B050"/>
                </a:solidFill>
              </a:rPr>
              <a:t>107</a:t>
            </a:r>
            <a:r>
              <a:rPr lang="zh-TW" altLang="en-US" b="0" u="sng" dirty="0" smtClean="0">
                <a:solidFill>
                  <a:srgbClr val="00B050"/>
                </a:solidFill>
              </a:rPr>
              <a:t>年</a:t>
            </a:r>
            <a:r>
              <a:rPr lang="en-US" altLang="zh-TW" b="0" u="sng" dirty="0">
                <a:solidFill>
                  <a:srgbClr val="00B050"/>
                </a:solidFill>
              </a:rPr>
              <a:t>8</a:t>
            </a:r>
            <a:r>
              <a:rPr lang="zh-TW" altLang="en-US" b="0" u="sng" dirty="0" smtClean="0">
                <a:solidFill>
                  <a:srgbClr val="00B050"/>
                </a:solidFill>
              </a:rPr>
              <a:t>月</a:t>
            </a:r>
            <a:r>
              <a:rPr lang="en-US" altLang="zh-TW" b="0" u="sng" dirty="0" smtClean="0">
                <a:solidFill>
                  <a:srgbClr val="00B050"/>
                </a:solidFill>
              </a:rPr>
              <a:t>13</a:t>
            </a:r>
            <a:r>
              <a:rPr lang="zh-TW" altLang="en-US" b="0" u="sng" dirty="0" smtClean="0">
                <a:solidFill>
                  <a:srgbClr val="00B050"/>
                </a:solidFill>
              </a:rPr>
              <a:t>日前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，繳交自我</a:t>
            </a:r>
            <a:r>
              <a:rPr lang="zh-TW" altLang="en-US" b="0" dirty="0">
                <a:solidFill>
                  <a:schemeClr val="bg2">
                    <a:lumMod val="10000"/>
                  </a:schemeClr>
                </a:solidFill>
              </a:rPr>
              <a:t>校務評鑑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報告</a:t>
            </a:r>
            <a:r>
              <a:rPr lang="zh-TW" altLang="en-US" dirty="0" smtClean="0">
                <a:solidFill>
                  <a:srgbClr val="0070C0"/>
                </a:solidFill>
              </a:rPr>
              <a:t>光碟</a:t>
            </a: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無須紙本</a:t>
            </a:r>
            <a:r>
              <a:rPr lang="en-US" altLang="zh-TW" dirty="0">
                <a:solidFill>
                  <a:srgbClr val="0070C0"/>
                </a:solidFill>
              </a:rPr>
              <a:t>)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共</a:t>
            </a:r>
            <a:r>
              <a:rPr lang="en-US" altLang="zh-TW" u="sng" dirty="0">
                <a:solidFill>
                  <a:srgbClr val="FF3300"/>
                </a:solidFill>
              </a:rPr>
              <a:t>8</a:t>
            </a:r>
            <a:r>
              <a:rPr lang="zh-TW" altLang="en-US" u="sng" dirty="0" smtClean="0">
                <a:solidFill>
                  <a:srgbClr val="FF3300"/>
                </a:solidFill>
              </a:rPr>
              <a:t>份</a:t>
            </a:r>
            <a:r>
              <a:rPr lang="zh-TW" altLang="en-US" b="0" dirty="0" smtClean="0">
                <a:solidFill>
                  <a:schemeClr val="tx1"/>
                </a:solidFill>
              </a:rPr>
              <a:t>；繳交專業類科評鑑報告</a:t>
            </a:r>
            <a:r>
              <a:rPr lang="zh-TW" altLang="en-US" dirty="0" smtClean="0">
                <a:solidFill>
                  <a:srgbClr val="0070C0"/>
                </a:solidFill>
              </a:rPr>
              <a:t>光碟</a:t>
            </a: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無須紙本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</a:rPr>
              <a:t>，每校每科各</a:t>
            </a:r>
            <a:r>
              <a:rPr lang="en-US" altLang="zh-TW" u="sng" dirty="0" smtClean="0">
                <a:solidFill>
                  <a:srgbClr val="FF0000"/>
                </a:solidFill>
              </a:rPr>
              <a:t>3</a:t>
            </a:r>
            <a:r>
              <a:rPr lang="zh-TW" altLang="en-US" u="sng" dirty="0" smtClean="0">
                <a:solidFill>
                  <a:srgbClr val="FF0000"/>
                </a:solidFill>
              </a:rPr>
              <a:t>份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：</a:t>
            </a:r>
            <a:r>
              <a:rPr lang="zh-TW" altLang="en-US" b="0" dirty="0" smtClean="0">
                <a:solidFill>
                  <a:schemeClr val="tx1"/>
                </a:solidFill>
              </a:rPr>
              <a:t>送交臺北市立大學教育行政與評鑑研究所</a:t>
            </a:r>
            <a:r>
              <a:rPr lang="zh-TW" altLang="en-US" b="0" dirty="0" smtClean="0">
                <a:solidFill>
                  <a:srgbClr val="008000"/>
                </a:solidFill>
              </a:rPr>
              <a:t>。</a:t>
            </a:r>
            <a:endParaRPr lang="en-US" altLang="zh-TW" b="0" dirty="0" smtClean="0">
              <a:solidFill>
                <a:srgbClr val="008000"/>
              </a:solidFill>
            </a:endParaRPr>
          </a:p>
          <a:p>
            <a:pPr marL="514350" indent="-514350" eaLnBrk="1" fontAlgn="auto" hangingPunct="1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zh-TW" sz="2000" b="0" u="sng" dirty="0" smtClean="0">
                <a:effectLst/>
              </a:rPr>
              <a:t>「</a:t>
            </a:r>
            <a:r>
              <a:rPr lang="zh-TW" altLang="en-US" sz="2000" b="0" u="sng" dirty="0" smtClean="0">
                <a:effectLst/>
              </a:rPr>
              <a:t>不適宜接受訪評時間</a:t>
            </a:r>
            <a:r>
              <a:rPr lang="zh-TW" altLang="zh-TW" sz="2000" b="0" u="sng" dirty="0">
                <a:effectLst/>
              </a:rPr>
              <a:t>調查表」</a:t>
            </a:r>
            <a:r>
              <a:rPr lang="zh-TW" altLang="zh-TW" sz="2000" b="0" dirty="0">
                <a:effectLst/>
              </a:rPr>
              <a:t>和</a:t>
            </a:r>
            <a:r>
              <a:rPr lang="zh-TW" altLang="zh-TW" sz="2000" b="0" u="sng" dirty="0">
                <a:effectLst/>
              </a:rPr>
              <a:t>「</a:t>
            </a:r>
            <a:r>
              <a:rPr lang="en-US" altLang="zh-TW" sz="2000" b="0" u="sng" dirty="0" smtClean="0">
                <a:effectLst/>
              </a:rPr>
              <a:t>107</a:t>
            </a:r>
            <a:r>
              <a:rPr lang="zh-TW" altLang="zh-TW" sz="2000" b="0" u="sng" dirty="0" smtClean="0">
                <a:effectLst/>
              </a:rPr>
              <a:t>學年</a:t>
            </a:r>
            <a:r>
              <a:rPr lang="zh-TW" altLang="zh-TW" sz="2000" b="0" u="sng" dirty="0">
                <a:effectLst/>
              </a:rPr>
              <a:t>度學校行事曆</a:t>
            </a:r>
            <a:r>
              <a:rPr lang="zh-TW" altLang="zh-TW" sz="2000" b="0" u="sng" dirty="0" smtClean="0">
                <a:effectLst/>
              </a:rPr>
              <a:t>」</a:t>
            </a:r>
            <a:r>
              <a:rPr lang="zh-TW" altLang="en-US" sz="2000" b="0" dirty="0" smtClean="0">
                <a:effectLst/>
              </a:rPr>
              <a:t>在</a:t>
            </a:r>
            <a:r>
              <a:rPr lang="en-US" altLang="zh-TW" sz="2000" u="sng" dirty="0" smtClean="0">
                <a:solidFill>
                  <a:srgbClr val="FF0000"/>
                </a:solidFill>
                <a:effectLst/>
              </a:rPr>
              <a:t>107</a:t>
            </a:r>
            <a:r>
              <a:rPr lang="zh-TW" altLang="zh-TW" sz="2000" u="sng" dirty="0" smtClean="0">
                <a:solidFill>
                  <a:srgbClr val="FF0000"/>
                </a:solidFill>
                <a:effectLst/>
              </a:rPr>
              <a:t>年</a:t>
            </a:r>
            <a:r>
              <a:rPr lang="en-US" altLang="zh-TW" sz="2000" u="sng" dirty="0">
                <a:solidFill>
                  <a:srgbClr val="FF0000"/>
                </a:solidFill>
                <a:effectLst/>
              </a:rPr>
              <a:t>8</a:t>
            </a:r>
            <a:r>
              <a:rPr lang="zh-TW" altLang="zh-TW" sz="2000" u="sng" dirty="0" smtClean="0">
                <a:solidFill>
                  <a:srgbClr val="FF0000"/>
                </a:solidFill>
                <a:effectLst/>
              </a:rPr>
              <a:t>月</a:t>
            </a:r>
            <a:r>
              <a:rPr lang="en-US" altLang="zh-TW" sz="2000" u="sng" dirty="0" smtClean="0">
                <a:solidFill>
                  <a:srgbClr val="FF0000"/>
                </a:solidFill>
                <a:effectLst/>
              </a:rPr>
              <a:t>13</a:t>
            </a:r>
            <a:r>
              <a:rPr lang="zh-TW" altLang="zh-TW" sz="2000" u="sng" dirty="0" smtClean="0">
                <a:solidFill>
                  <a:srgbClr val="FF0000"/>
                </a:solidFill>
                <a:effectLst/>
              </a:rPr>
              <a:t>日中午</a:t>
            </a:r>
            <a:r>
              <a:rPr lang="en-US" altLang="zh-TW" sz="2000" u="sng" dirty="0">
                <a:solidFill>
                  <a:srgbClr val="FF0000"/>
                </a:solidFill>
                <a:effectLst/>
              </a:rPr>
              <a:t>12:00</a:t>
            </a:r>
            <a:r>
              <a:rPr lang="zh-TW" altLang="zh-TW" sz="2000" u="sng" dirty="0">
                <a:solidFill>
                  <a:srgbClr val="FF0000"/>
                </a:solidFill>
                <a:effectLst/>
              </a:rPr>
              <a:t>前</a:t>
            </a:r>
            <a:r>
              <a:rPr lang="zh-TW" altLang="zh-TW" sz="2000" b="0" dirty="0">
                <a:solidFill>
                  <a:schemeClr val="tx1"/>
                </a:solidFill>
                <a:effectLst/>
              </a:rPr>
              <a:t>回</a:t>
            </a:r>
            <a:r>
              <a:rPr lang="zh-TW" altLang="zh-TW" sz="2000" b="0" dirty="0" smtClean="0">
                <a:solidFill>
                  <a:schemeClr val="tx1"/>
                </a:solidFill>
                <a:effectLst/>
              </a:rPr>
              <a:t>傳</a:t>
            </a:r>
            <a:r>
              <a:rPr lang="zh-TW" altLang="en-US" sz="2000" b="0" dirty="0">
                <a:solidFill>
                  <a:schemeClr val="tx1"/>
                </a:solidFill>
              </a:rPr>
              <a:t>臺北市立大學教育行政與評鑑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研究所</a:t>
            </a:r>
            <a:r>
              <a:rPr lang="en-US" altLang="zh-TW" sz="2000" b="0" dirty="0" smtClean="0">
                <a:solidFill>
                  <a:schemeClr val="tx1"/>
                </a:solidFill>
              </a:rPr>
              <a:t>-</a:t>
            </a:r>
            <a:r>
              <a:rPr lang="zh-TW" altLang="zh-TW" sz="2000" b="0" dirty="0" smtClean="0">
                <a:solidFill>
                  <a:schemeClr val="tx1"/>
                </a:solidFill>
              </a:rPr>
              <a:t>高中</a:t>
            </a:r>
            <a:r>
              <a:rPr lang="zh-TW" altLang="zh-TW" sz="2000" b="0" dirty="0">
                <a:solidFill>
                  <a:schemeClr val="tx1"/>
                </a:solidFill>
              </a:rPr>
              <a:t>評鑑信箱</a:t>
            </a:r>
            <a:r>
              <a:rPr lang="zh-TW" altLang="en-US" sz="2000" b="0" dirty="0" smtClean="0">
                <a:effectLst/>
              </a:rPr>
              <a:t>。</a:t>
            </a:r>
            <a:r>
              <a:rPr lang="zh-TW" altLang="zh-TW" sz="2000" b="0" u="sng" dirty="0">
                <a:solidFill>
                  <a:srgbClr val="FF0000"/>
                </a:solidFill>
                <a:effectLst/>
              </a:rPr>
              <a:t>「</a:t>
            </a:r>
            <a:r>
              <a:rPr lang="en-US" altLang="zh-TW" sz="2000" b="0" u="sng" dirty="0" smtClean="0">
                <a:solidFill>
                  <a:srgbClr val="FF0000"/>
                </a:solidFill>
                <a:effectLst/>
              </a:rPr>
              <a:t>107</a:t>
            </a:r>
            <a:r>
              <a:rPr lang="zh-TW" altLang="zh-TW" sz="2000" b="0" u="sng" dirty="0" smtClean="0">
                <a:solidFill>
                  <a:srgbClr val="FF0000"/>
                </a:solidFill>
                <a:effectLst/>
              </a:rPr>
              <a:t>學年</a:t>
            </a:r>
            <a:r>
              <a:rPr lang="zh-TW" altLang="zh-TW" sz="2000" b="0" u="sng" dirty="0">
                <a:solidFill>
                  <a:srgbClr val="FF0000"/>
                </a:solidFill>
                <a:effectLst/>
              </a:rPr>
              <a:t>度學校課表</a:t>
            </a:r>
            <a:r>
              <a:rPr lang="zh-TW" altLang="zh-TW" sz="2000" b="0" u="sng" dirty="0" smtClean="0">
                <a:solidFill>
                  <a:srgbClr val="FF0000"/>
                </a:solidFill>
                <a:effectLst/>
              </a:rPr>
              <a:t>」</a:t>
            </a:r>
            <a:r>
              <a:rPr lang="zh-TW" altLang="en-US" sz="2000" b="0" u="sng" dirty="0" smtClean="0">
                <a:solidFill>
                  <a:srgbClr val="FF0000"/>
                </a:solidFill>
                <a:effectLst/>
              </a:rPr>
              <a:t>在</a:t>
            </a:r>
            <a:r>
              <a:rPr lang="en-US" altLang="zh-TW" sz="2000" b="0" u="sng" dirty="0" smtClean="0">
                <a:solidFill>
                  <a:srgbClr val="FF0000"/>
                </a:solidFill>
                <a:effectLst/>
              </a:rPr>
              <a:t>107</a:t>
            </a:r>
            <a:r>
              <a:rPr lang="zh-TW" altLang="en-US" sz="2000" b="0" u="sng" dirty="0" smtClean="0">
                <a:solidFill>
                  <a:srgbClr val="FF0000"/>
                </a:solidFill>
                <a:effectLst/>
              </a:rPr>
              <a:t>年</a:t>
            </a:r>
            <a:r>
              <a:rPr lang="en-US" altLang="zh-TW" sz="2000" b="0" u="sng" dirty="0">
                <a:solidFill>
                  <a:srgbClr val="FF0000"/>
                </a:solidFill>
                <a:effectLst/>
              </a:rPr>
              <a:t>8</a:t>
            </a:r>
            <a:r>
              <a:rPr lang="zh-TW" altLang="en-US" sz="2000" b="0" u="sng" dirty="0" smtClean="0">
                <a:solidFill>
                  <a:srgbClr val="FF0000"/>
                </a:solidFill>
                <a:effectLst/>
              </a:rPr>
              <a:t>月</a:t>
            </a:r>
            <a:r>
              <a:rPr lang="en-US" altLang="zh-TW" sz="2000" b="0" u="sng" smtClean="0">
                <a:solidFill>
                  <a:srgbClr val="FF0000"/>
                </a:solidFill>
                <a:effectLst/>
              </a:rPr>
              <a:t>30</a:t>
            </a:r>
            <a:r>
              <a:rPr lang="zh-TW" altLang="en-US" sz="2000" b="0" u="sng" smtClean="0">
                <a:solidFill>
                  <a:srgbClr val="FF0000"/>
                </a:solidFill>
                <a:effectLst/>
              </a:rPr>
              <a:t>日</a:t>
            </a:r>
            <a:r>
              <a:rPr lang="zh-TW" altLang="en-US" sz="2000" b="0" u="sng" dirty="0" smtClean="0">
                <a:solidFill>
                  <a:srgbClr val="FF0000"/>
                </a:solidFill>
                <a:effectLst/>
              </a:rPr>
              <a:t>中午</a:t>
            </a:r>
            <a:r>
              <a:rPr lang="en-US" altLang="zh-TW" sz="2000" b="0" u="sng" dirty="0" smtClean="0">
                <a:solidFill>
                  <a:srgbClr val="FF0000"/>
                </a:solidFill>
                <a:effectLst/>
              </a:rPr>
              <a:t>12:00</a:t>
            </a:r>
            <a:r>
              <a:rPr lang="zh-TW" altLang="en-US" sz="2000" b="0" u="sng" dirty="0" smtClean="0">
                <a:solidFill>
                  <a:srgbClr val="FF0000"/>
                </a:solidFill>
                <a:effectLst/>
              </a:rPr>
              <a:t>前</a:t>
            </a:r>
            <a:r>
              <a:rPr lang="zh-TW" altLang="zh-TW" sz="2000" b="0" dirty="0">
                <a:solidFill>
                  <a:schemeClr val="tx1"/>
                </a:solidFill>
                <a:effectLst/>
              </a:rPr>
              <a:t>回傳</a:t>
            </a:r>
            <a:r>
              <a:rPr lang="zh-TW" altLang="en-US" sz="2000" b="0" dirty="0">
                <a:solidFill>
                  <a:schemeClr val="tx1"/>
                </a:solidFill>
              </a:rPr>
              <a:t>臺北市立大學教育行政與評鑑研究所</a:t>
            </a:r>
            <a:r>
              <a:rPr lang="en-US" altLang="zh-TW" sz="2000" b="0" dirty="0">
                <a:solidFill>
                  <a:schemeClr val="tx1"/>
                </a:solidFill>
              </a:rPr>
              <a:t>-</a:t>
            </a:r>
            <a:r>
              <a:rPr lang="zh-TW" altLang="zh-TW" sz="2000" b="0" dirty="0">
                <a:solidFill>
                  <a:schemeClr val="tx1"/>
                </a:solidFill>
              </a:rPr>
              <a:t>高中評鑑信箱</a:t>
            </a:r>
            <a:r>
              <a:rPr lang="zh-TW" altLang="en-US" sz="2000" b="0" dirty="0">
                <a:effectLst/>
              </a:rPr>
              <a:t>。</a:t>
            </a:r>
            <a:endParaRPr lang="en-US" altLang="zh-TW" sz="2000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31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sz="4200" b="1" smtClean="0">
              <a:solidFill>
                <a:schemeClr val="bg2"/>
              </a:solidFill>
              <a:latin typeface="標楷體" pitchFamily="65" charset="-12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539750" y="2060575"/>
            <a:ext cx="7772400" cy="4114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sz="9600" i="1" dirty="0" smtClean="0">
                <a:solidFill>
                  <a:schemeClr val="bg2">
                    <a:lumMod val="10000"/>
                  </a:schemeClr>
                </a:solidFill>
                <a:latin typeface="Brush Script MT" pitchFamily="66" charset="0"/>
              </a:rPr>
              <a:t>~The End~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800" dirty="0" smtClean="0">
                <a:solidFill>
                  <a:schemeClr val="hlink"/>
                </a:solidFill>
                <a:latin typeface="標楷體" pitchFamily="65" charset="-120"/>
              </a:rPr>
              <a:t>感謝您的參與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</a:rPr>
              <a:t>聆聽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itchFamily="65" charset="-120"/>
              </a:rPr>
              <a:t>!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145312" y="260648"/>
            <a:ext cx="71564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 b="1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700">
                <a:solidFill>
                  <a:schemeClr val="tx1"/>
                </a:solidFill>
                <a:latin typeface="標楷體" pitchFamily="65" charset="-120"/>
              </a:rPr>
              <a:t>  </a:t>
            </a:r>
            <a:endParaRPr lang="zh-TW" altLang="en-US" sz="4200">
              <a:solidFill>
                <a:schemeClr val="bg2"/>
              </a:solidFill>
              <a:latin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32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貳、自我評鑑步驟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zh-TW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一、組織自我評鑑委員會。</a:t>
            </a: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zh-TW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二、明瞭校務評鑑的向度、規準及項目。</a:t>
            </a: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zh-TW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三、決定自我評鑑的方式及程序。</a:t>
            </a: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zh-TW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四、進行自我評鑑。</a:t>
            </a: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zh-TW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五、撰寫自我評鑑報告。</a:t>
            </a: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zh-TW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六、進行回饋與改善。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4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參、自我評鑑報告格式 </a:t>
            </a:r>
          </a:p>
        </p:txBody>
      </p:sp>
      <p:grpSp>
        <p:nvGrpSpPr>
          <p:cNvPr id="6147" name="Organization Chart 3"/>
          <p:cNvGrpSpPr>
            <a:grpSpLocks noChangeAspect="1"/>
          </p:cNvGrpSpPr>
          <p:nvPr/>
        </p:nvGrpSpPr>
        <p:grpSpPr bwMode="auto">
          <a:xfrm>
            <a:off x="457200" y="2060575"/>
            <a:ext cx="8229600" cy="3727450"/>
            <a:chOff x="1134" y="1272"/>
            <a:chExt cx="1440" cy="2015"/>
          </a:xfrm>
        </p:grpSpPr>
        <p:cxnSp>
          <p:nvCxnSpPr>
            <p:cNvPr id="6150" name="_s1028"/>
            <p:cNvCxnSpPr>
              <a:cxnSpLocks noChangeShapeType="1"/>
              <a:stCxn id="6158" idx="1"/>
            </p:cNvCxnSpPr>
            <p:nvPr/>
          </p:nvCxnSpPr>
          <p:spPr bwMode="auto">
            <a:xfrm flipH="1" flipV="1">
              <a:off x="1566" y="2279"/>
              <a:ext cx="144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1" name="_s1030"/>
            <p:cNvCxnSpPr>
              <a:cxnSpLocks noChangeShapeType="1"/>
              <a:stCxn id="6157" idx="1"/>
              <a:endCxn id="6154" idx="2"/>
            </p:cNvCxnSpPr>
            <p:nvPr/>
          </p:nvCxnSpPr>
          <p:spPr bwMode="auto">
            <a:xfrm rot="10800000">
              <a:off x="1566" y="1560"/>
              <a:ext cx="144" cy="158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2" name="_s1031"/>
            <p:cNvCxnSpPr>
              <a:cxnSpLocks noChangeShapeType="1"/>
              <a:stCxn id="6156" idx="1"/>
              <a:endCxn id="6154" idx="2"/>
            </p:cNvCxnSpPr>
            <p:nvPr/>
          </p:nvCxnSpPr>
          <p:spPr bwMode="auto">
            <a:xfrm rot="10800000">
              <a:off x="1566" y="1560"/>
              <a:ext cx="144" cy="115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3" name="_s1032"/>
            <p:cNvCxnSpPr>
              <a:cxnSpLocks noChangeShapeType="1"/>
              <a:stCxn id="6155" idx="1"/>
              <a:endCxn id="6154" idx="2"/>
            </p:cNvCxnSpPr>
            <p:nvPr/>
          </p:nvCxnSpPr>
          <p:spPr bwMode="auto">
            <a:xfrm rot="10800000">
              <a:off x="1566" y="1560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4" name="_s1033"/>
            <p:cNvSpPr>
              <a:spLocks noChangeArrowheads="1"/>
            </p:cNvSpPr>
            <p:nvPr/>
          </p:nvSpPr>
          <p:spPr bwMode="auto">
            <a:xfrm>
              <a:off x="1134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 b="1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3400" b="0">
                  <a:solidFill>
                    <a:schemeClr val="tx1"/>
                  </a:solidFill>
                  <a:latin typeface="Arial" charset="0"/>
                </a:rPr>
                <a:t>自我評鑑報告內容</a:t>
              </a:r>
            </a:p>
          </p:txBody>
        </p:sp>
        <p:sp>
          <p:nvSpPr>
            <p:cNvPr id="6155" name="_s1034"/>
            <p:cNvSpPr>
              <a:spLocks noChangeArrowheads="1"/>
            </p:cNvSpPr>
            <p:nvPr/>
          </p:nvSpPr>
          <p:spPr bwMode="auto">
            <a:xfrm>
              <a:off x="1710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 b="1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2900" b="0" dirty="0">
                  <a:solidFill>
                    <a:schemeClr val="tx1"/>
                  </a:solidFill>
                  <a:latin typeface="Arial" charset="0"/>
                </a:rPr>
                <a:t>一</a:t>
              </a:r>
              <a:r>
                <a:rPr kumimoji="1" lang="zh-TW" altLang="en-US" sz="2900" b="0" dirty="0" smtClean="0">
                  <a:solidFill>
                    <a:schemeClr val="tx1"/>
                  </a:solidFill>
                  <a:latin typeface="Arial" charset="0"/>
                </a:rPr>
                <a:t>、學校沿革</a:t>
              </a:r>
              <a:endParaRPr kumimoji="1" lang="zh-TW" altLang="en-US" sz="2900" b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56" name="_s1035"/>
            <p:cNvSpPr>
              <a:spLocks noChangeArrowheads="1"/>
            </p:cNvSpPr>
            <p:nvPr/>
          </p:nvSpPr>
          <p:spPr bwMode="auto">
            <a:xfrm>
              <a:off x="1710" y="256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 b="1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2900" b="0">
                  <a:solidFill>
                    <a:schemeClr val="tx1"/>
                  </a:solidFill>
                  <a:latin typeface="Arial" charset="0"/>
                </a:rPr>
                <a:t>三、自我校務評鑑報告</a:t>
              </a:r>
            </a:p>
          </p:txBody>
        </p:sp>
        <p:sp>
          <p:nvSpPr>
            <p:cNvPr id="6157" name="_s1036"/>
            <p:cNvSpPr>
              <a:spLocks noChangeArrowheads="1"/>
            </p:cNvSpPr>
            <p:nvPr/>
          </p:nvSpPr>
          <p:spPr bwMode="auto">
            <a:xfrm>
              <a:off x="1710" y="2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 b="1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2900" b="0">
                  <a:solidFill>
                    <a:schemeClr val="tx1"/>
                  </a:solidFill>
                  <a:latin typeface="Arial" charset="0"/>
                </a:rPr>
                <a:t>四、專業類科自我評鑑報告</a:t>
              </a:r>
            </a:p>
          </p:txBody>
        </p:sp>
        <p:sp>
          <p:nvSpPr>
            <p:cNvPr id="6158" name="_s1038"/>
            <p:cNvSpPr>
              <a:spLocks noChangeArrowheads="1"/>
            </p:cNvSpPr>
            <p:nvPr/>
          </p:nvSpPr>
          <p:spPr bwMode="auto">
            <a:xfrm>
              <a:off x="1710" y="2136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 b="1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61514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2900" b="0" dirty="0">
                  <a:solidFill>
                    <a:schemeClr val="tx1"/>
                  </a:solidFill>
                  <a:latin typeface="Arial" charset="0"/>
                </a:rPr>
                <a:t>二、校務基本資料</a:t>
              </a:r>
            </a:p>
          </p:txBody>
        </p:sp>
      </p:grpSp>
      <p:sp>
        <p:nvSpPr>
          <p:cNvPr id="6148" name="_s1036"/>
          <p:cNvSpPr>
            <a:spLocks noChangeArrowheads="1"/>
          </p:cNvSpPr>
          <p:nvPr/>
        </p:nvSpPr>
        <p:spPr bwMode="auto">
          <a:xfrm>
            <a:off x="3749675" y="6021388"/>
            <a:ext cx="4937125" cy="533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 b="1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6151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900" b="0">
                <a:solidFill>
                  <a:schemeClr val="tx1"/>
                </a:solidFill>
                <a:latin typeface="Arial" charset="0"/>
              </a:rPr>
              <a:t>五、附表</a:t>
            </a:r>
          </a:p>
        </p:txBody>
      </p:sp>
      <p:cxnSp>
        <p:nvCxnSpPr>
          <p:cNvPr id="6149" name="_s1030"/>
          <p:cNvCxnSpPr>
            <a:cxnSpLocks noChangeShapeType="1"/>
          </p:cNvCxnSpPr>
          <p:nvPr/>
        </p:nvCxnSpPr>
        <p:spPr bwMode="auto">
          <a:xfrm rot="10800000">
            <a:off x="2925763" y="5521325"/>
            <a:ext cx="823912" cy="766763"/>
          </a:xfrm>
          <a:prstGeom prst="bentConnector3">
            <a:avLst>
              <a:gd name="adj1" fmla="val 9975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4544-73E7-4912-94E8-BEA3BC633569}" type="slidenum">
              <a:rPr lang="fr-CA" altLang="zh-TW" smtClean="0"/>
              <a:pPr/>
              <a:t>5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66FF"/>
                </a:solidFill>
              </a:rPr>
              <a:t>一、學校沿革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由</a:t>
            </a:r>
            <a:r>
              <a:rPr lang="zh-TW" altLang="en-US" b="0" u="sng" dirty="0" smtClean="0">
                <a:solidFill>
                  <a:schemeClr val="bg2">
                    <a:lumMod val="10000"/>
                  </a:schemeClr>
                </a:solidFill>
              </a:rPr>
              <a:t>創校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開始敘述。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以</a:t>
            </a:r>
            <a:r>
              <a:rPr lang="zh-TW" altLang="en-US" b="0" u="sng" dirty="0" smtClean="0">
                <a:solidFill>
                  <a:schemeClr val="bg2">
                    <a:lumMod val="10000"/>
                  </a:schemeClr>
                </a:solidFill>
              </a:rPr>
              <a:t>時間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為主軸。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3.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包括</a:t>
            </a:r>
            <a:r>
              <a:rPr lang="zh-TW" altLang="en-US" b="0" u="sng" dirty="0" smtClean="0">
                <a:solidFill>
                  <a:schemeClr val="bg2">
                    <a:lumMod val="10000"/>
                  </a:schemeClr>
                </a:solidFill>
              </a:rPr>
              <a:t>重要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的</a:t>
            </a:r>
            <a:r>
              <a:rPr lang="zh-TW" altLang="en-US" b="0" u="sng" dirty="0" smtClean="0">
                <a:solidFill>
                  <a:schemeClr val="bg2">
                    <a:lumMod val="10000"/>
                  </a:schemeClr>
                </a:solidFill>
              </a:rPr>
              <a:t>事件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6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66FF"/>
                </a:solidFill>
              </a:rPr>
              <a:t>二、校務基本資料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學校概況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學生</a:t>
            </a:r>
            <a:r>
              <a:rPr lang="zh-TW" altLang="en-US" b="0" dirty="0">
                <a:solidFill>
                  <a:schemeClr val="bg2">
                    <a:lumMod val="10000"/>
                  </a:schemeClr>
                </a:solidFill>
              </a:rPr>
              <a:t>與教師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基本資料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3.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建築</a:t>
            </a:r>
            <a:r>
              <a:rPr lang="zh-TW" altLang="en-US" b="0" dirty="0">
                <a:solidFill>
                  <a:schemeClr val="bg2">
                    <a:lumMod val="10000"/>
                  </a:schemeClr>
                </a:solidFill>
              </a:rPr>
              <a:t>空間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資源</a:t>
            </a:r>
            <a:endParaRPr lang="en-US" altLang="zh-TW" b="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4.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圖書資源</a:t>
            </a:r>
            <a:endParaRPr lang="en-US" altLang="zh-TW" b="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5.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經費專案補助</a:t>
            </a:r>
            <a:endParaRPr lang="en-US" altLang="zh-TW" b="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b="0" dirty="0" smtClean="0">
                <a:solidFill>
                  <a:schemeClr val="bg2">
                    <a:lumMod val="10000"/>
                  </a:schemeClr>
                </a:solidFill>
              </a:rPr>
              <a:t>6.</a:t>
            </a:r>
            <a:r>
              <a:rPr lang="zh-TW" altLang="en-US" b="0" dirty="0" smtClean="0">
                <a:solidFill>
                  <a:schemeClr val="bg2">
                    <a:lumMod val="10000"/>
                  </a:schemeClr>
                </a:solidFill>
              </a:rPr>
              <a:t>無障礙設施資源</a:t>
            </a:r>
            <a:endParaRPr lang="zh-TW" altLang="en-US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7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學校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概況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219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417638"/>
            <a:ext cx="9078912" cy="4745037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8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學生與教師基本資料</a:t>
            </a:r>
            <a:endParaRPr lang="zh-TW" altLang="en-US" dirty="0"/>
          </a:p>
        </p:txBody>
      </p:sp>
      <p:pic>
        <p:nvPicPr>
          <p:cNvPr id="10243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196975"/>
            <a:ext cx="8229600" cy="2801938"/>
          </a:xfrm>
        </p:spPr>
      </p:pic>
      <p:pic>
        <p:nvPicPr>
          <p:cNvPr id="10244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313"/>
            <a:ext cx="914400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06F7-A030-47C5-BEA8-F78B96D6E52B}" type="slidenum">
              <a:rPr lang="fr-CA" altLang="zh-TW" smtClean="0"/>
              <a:pPr/>
              <a:t>9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方格紙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方格紙</Template>
  <TotalTime>834</TotalTime>
  <Words>1151</Words>
  <Application>Microsoft Office PowerPoint</Application>
  <PresentationFormat>如螢幕大小 (4:3)</PresentationFormat>
  <Paragraphs>158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9" baseType="lpstr">
      <vt:lpstr>新細明體</vt:lpstr>
      <vt:lpstr>標楷體</vt:lpstr>
      <vt:lpstr>Arial</vt:lpstr>
      <vt:lpstr>Brush Script MT</vt:lpstr>
      <vt:lpstr>Calibri</vt:lpstr>
      <vt:lpstr>Times New Roman</vt:lpstr>
      <vt:lpstr>方格紙</vt:lpstr>
      <vt:lpstr>臺北市103至107學年度公私立高中職校務暨專業類科評鑑   自評報告撰寫方式與格式</vt:lpstr>
      <vt:lpstr>目    錄</vt:lpstr>
      <vt:lpstr>壹、自我評鑑期程</vt:lpstr>
      <vt:lpstr>貳、自我評鑑步驟</vt:lpstr>
      <vt:lpstr>參、自我評鑑報告格式 </vt:lpstr>
      <vt:lpstr>一、學校沿革</vt:lpstr>
      <vt:lpstr>二、校務基本資料</vt:lpstr>
      <vt:lpstr>1.學校概況</vt:lpstr>
      <vt:lpstr>2.學生與教師基本資料</vt:lpstr>
      <vt:lpstr>2.學生與教師基本資料</vt:lpstr>
      <vt:lpstr>2.學生與教師基本資料</vt:lpstr>
      <vt:lpstr>3.建築空間資源</vt:lpstr>
      <vt:lpstr>4. 圖書資源</vt:lpstr>
      <vt:lpstr>5.經費專案補助</vt:lpstr>
      <vt:lpstr>6.無障礙設施資源</vt:lpstr>
      <vt:lpstr>三、自我校務評鑑報告</vt:lpstr>
      <vt:lpstr>例子</vt:lpstr>
      <vt:lpstr>三、自我校務評鑑報告~         學校的特色</vt:lpstr>
      <vt:lpstr>三、自我校務評鑑報告~         問題及改進方式</vt:lpstr>
      <vt:lpstr>四、專業類科自我評鑑報告</vt:lpstr>
      <vt:lpstr>例子</vt:lpstr>
      <vt:lpstr>五、附表</vt:lpstr>
      <vt:lpstr>例子</vt:lpstr>
      <vt:lpstr>參、自我評鑑報告格式</vt:lpstr>
      <vt:lpstr>參、自我評鑑報告格式</vt:lpstr>
      <vt:lpstr>PowerPoint 簡報</vt:lpstr>
      <vt:lpstr>肆、自我評鑑報告撰寫要點</vt:lpstr>
      <vt:lpstr>肆、自我評鑑報告撰寫要點</vt:lpstr>
      <vt:lpstr>肆、自我評鑑報告撰寫要點</vt:lpstr>
      <vt:lpstr>肆、自我評鑑報告撰寫要點</vt:lpstr>
      <vt:lpstr>伍、自我評鑑報告交件期限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臺北市98-101學年度公私立高級中學校務評鑑     自評報告撰寫方式與格式</dc:title>
  <dc:creator>kuogui</dc:creator>
  <cp:lastModifiedBy>king</cp:lastModifiedBy>
  <cp:revision>78</cp:revision>
  <cp:lastPrinted>2018-05-11T10:02:15Z</cp:lastPrinted>
  <dcterms:created xsi:type="dcterms:W3CDTF">2010-09-23T13:43:41Z</dcterms:created>
  <dcterms:modified xsi:type="dcterms:W3CDTF">2018-10-23T03:28:04Z</dcterms:modified>
</cp:coreProperties>
</file>